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0" r:id="rId2"/>
    <p:sldId id="30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82-44C9-89F1-2D2737F7AB6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B82-44C9-89F1-2D2737F7AB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82-44C9-89F1-2D2737F7AB65}"/>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6-6B82-44C9-89F1-2D2737F7AB6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424-4B9D-A256-4BF6203E830D}"/>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424-4B9D-A256-4BF6203E83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424-4B9D-A256-4BF6203E830D}"/>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6-6424-4B9D-A256-4BF6203E830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B3-4811-B88B-8294CA6EE00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A7B3-4811-B88B-8294CA6EE00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A7B3-4811-B88B-8294CA6EE00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6-A7B3-4811-B88B-8294CA6EE00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34E-4F5C-B541-A9894E3B4C7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32F6-4869-9616-7D75A496447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34E-4F5C-B541-A9894E3B4C7C}"/>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0-32F6-4869-9616-7D75A496447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DB-41DC-9565-FBD5DF042220}"/>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9BA4-470A-93F6-5838BE82C4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DB-41DC-9565-FBD5DF042220}"/>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0-9BA4-470A-93F6-5838BE82C4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AE6-47BE-BCC5-EF705A629A8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81BD-4884-AAAC-F13B00C0257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3-81BD-4884-AAAC-F13B00C0257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0-81BD-4884-AAAC-F13B00C0257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4-E3D6-45D9-AC85-4E01C45139CD}"/>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E3D6-45D9-AC85-4E01C45139C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6-E3D6-45D9-AC85-4E01C45139CD}"/>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E3D6-45D9-AC85-4E01C45139CD}"/>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8-E3D6-45D9-AC85-4E01C45139CD}"/>
              </c:ext>
            </c:extLst>
          </c:dPt>
          <c:dPt>
            <c:idx val="5"/>
            <c:invertIfNegative val="0"/>
            <c:bubble3D val="0"/>
            <c:spPr>
              <a:solidFill>
                <a:schemeClr val="tx2"/>
              </a:solidFill>
              <a:ln>
                <a:noFill/>
              </a:ln>
              <a:effectLst/>
            </c:spPr>
            <c:extLst>
              <c:ext xmlns:c16="http://schemas.microsoft.com/office/drawing/2014/chart" uri="{C3380CC4-5D6E-409C-BE32-E72D297353CC}">
                <c16:uniqueId val="{00000009-E3D6-45D9-AC85-4E01C45139CD}"/>
              </c:ext>
            </c:extLst>
          </c:dPt>
          <c:dPt>
            <c:idx val="6"/>
            <c:invertIfNegative val="0"/>
            <c:bubble3D val="0"/>
            <c:spPr>
              <a:solidFill>
                <a:schemeClr val="tx2"/>
              </a:solidFill>
              <a:ln>
                <a:noFill/>
              </a:ln>
              <a:effectLst/>
            </c:spPr>
            <c:extLst>
              <c:ext xmlns:c16="http://schemas.microsoft.com/office/drawing/2014/chart" uri="{C3380CC4-5D6E-409C-BE32-E72D297353CC}">
                <c16:uniqueId val="{0000000A-E3D6-45D9-AC85-4E01C45139CD}"/>
              </c:ext>
            </c:extLst>
          </c:dPt>
          <c:dPt>
            <c:idx val="7"/>
            <c:invertIfNegative val="0"/>
            <c:bubble3D val="0"/>
            <c:spPr>
              <a:solidFill>
                <a:schemeClr val="tx2"/>
              </a:solidFill>
              <a:ln>
                <a:noFill/>
              </a:ln>
              <a:effectLst/>
            </c:spPr>
            <c:extLst>
              <c:ext xmlns:c16="http://schemas.microsoft.com/office/drawing/2014/chart" uri="{C3380CC4-5D6E-409C-BE32-E72D297353CC}">
                <c16:uniqueId val="{0000000B-E3D6-45D9-AC85-4E01C45139CD}"/>
              </c:ext>
            </c:extLst>
          </c:dPt>
          <c:dPt>
            <c:idx val="8"/>
            <c:invertIfNegative val="0"/>
            <c:bubble3D val="0"/>
            <c:spPr>
              <a:solidFill>
                <a:schemeClr val="tx2"/>
              </a:solidFill>
              <a:ln>
                <a:noFill/>
              </a:ln>
              <a:effectLst/>
            </c:spPr>
            <c:extLst>
              <c:ext xmlns:c16="http://schemas.microsoft.com/office/drawing/2014/chart" uri="{C3380CC4-5D6E-409C-BE32-E72D297353CC}">
                <c16:uniqueId val="{0000000C-E3D6-45D9-AC85-4E01C45139CD}"/>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00-E3D6-45D9-AC85-4E01C45139CD}"/>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1725-0240-AA23-9BED2EB4D8AF}"/>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1725-0240-AA23-9BED2EB4D8A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725-0240-AA23-9BED2EB4D8AF}"/>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1725-0240-AA23-9BED2EB4D8AF}"/>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9-1725-0240-AA23-9BED2EB4D8AF}"/>
              </c:ext>
            </c:extLst>
          </c:dPt>
          <c:dPt>
            <c:idx val="5"/>
            <c:invertIfNegative val="0"/>
            <c:bubble3D val="0"/>
            <c:spPr>
              <a:solidFill>
                <a:schemeClr val="tx2"/>
              </a:solidFill>
              <a:ln>
                <a:noFill/>
              </a:ln>
              <a:effectLst/>
            </c:spPr>
            <c:extLst>
              <c:ext xmlns:c16="http://schemas.microsoft.com/office/drawing/2014/chart" uri="{C3380CC4-5D6E-409C-BE32-E72D297353CC}">
                <c16:uniqueId val="{0000000B-1725-0240-AA23-9BED2EB4D8AF}"/>
              </c:ext>
            </c:extLst>
          </c:dPt>
          <c:dPt>
            <c:idx val="6"/>
            <c:invertIfNegative val="0"/>
            <c:bubble3D val="0"/>
            <c:spPr>
              <a:solidFill>
                <a:schemeClr val="tx2"/>
              </a:solidFill>
              <a:ln>
                <a:noFill/>
              </a:ln>
              <a:effectLst/>
            </c:spPr>
            <c:extLst>
              <c:ext xmlns:c16="http://schemas.microsoft.com/office/drawing/2014/chart" uri="{C3380CC4-5D6E-409C-BE32-E72D297353CC}">
                <c16:uniqueId val="{0000000D-1725-0240-AA23-9BED2EB4D8AF}"/>
              </c:ext>
            </c:extLst>
          </c:dPt>
          <c:dPt>
            <c:idx val="7"/>
            <c:invertIfNegative val="0"/>
            <c:bubble3D val="0"/>
            <c:spPr>
              <a:solidFill>
                <a:schemeClr val="tx2"/>
              </a:solidFill>
              <a:ln>
                <a:noFill/>
              </a:ln>
              <a:effectLst/>
            </c:spPr>
            <c:extLst>
              <c:ext xmlns:c16="http://schemas.microsoft.com/office/drawing/2014/chart" uri="{C3380CC4-5D6E-409C-BE32-E72D297353CC}">
                <c16:uniqueId val="{0000000F-1725-0240-AA23-9BED2EB4D8AF}"/>
              </c:ext>
            </c:extLst>
          </c:dPt>
          <c:dPt>
            <c:idx val="8"/>
            <c:invertIfNegative val="0"/>
            <c:bubble3D val="0"/>
            <c:spPr>
              <a:solidFill>
                <a:schemeClr val="tx2"/>
              </a:solidFill>
              <a:ln>
                <a:noFill/>
              </a:ln>
              <a:effectLst/>
            </c:spPr>
            <c:extLst>
              <c:ext xmlns:c16="http://schemas.microsoft.com/office/drawing/2014/chart" uri="{C3380CC4-5D6E-409C-BE32-E72D297353CC}">
                <c16:uniqueId val="{00000011-1725-0240-AA23-9BED2EB4D8AF}"/>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12-1725-0240-AA23-9BED2EB4D8AF}"/>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Inflation rate</c:v>
                </c:pt>
              </c:strCache>
            </c:strRef>
          </c:tx>
          <c:spPr>
            <a:ln w="28575" cap="rnd">
              <a:solidFill>
                <a:schemeClr val="accent2"/>
              </a:solidFill>
              <a:round/>
            </a:ln>
            <a:effectLst/>
          </c:spPr>
          <c:marker>
            <c:symbol val="none"/>
          </c:marker>
          <c:cat>
            <c:numRef>
              <c:f>Sheet1!$A$2:$A$21</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Sheet1!$B$2:$B$21</c:f>
              <c:numCache>
                <c:formatCode>0.00%</c:formatCode>
                <c:ptCount val="20"/>
                <c:pt idx="0">
                  <c:v>2.8299999999999999E-2</c:v>
                </c:pt>
                <c:pt idx="1">
                  <c:v>1.5900000000000001E-2</c:v>
                </c:pt>
                <c:pt idx="2">
                  <c:v>2.2700000000000001E-2</c:v>
                </c:pt>
                <c:pt idx="3">
                  <c:v>2.6800000000000001E-2</c:v>
                </c:pt>
                <c:pt idx="4">
                  <c:v>3.39E-2</c:v>
                </c:pt>
                <c:pt idx="5">
                  <c:v>3.2300000000000002E-2</c:v>
                </c:pt>
                <c:pt idx="6">
                  <c:v>2.8500000000000001E-2</c:v>
                </c:pt>
                <c:pt idx="7">
                  <c:v>3.8399999999999997E-2</c:v>
                </c:pt>
                <c:pt idx="8">
                  <c:v>-3.5999999999999999E-3</c:v>
                </c:pt>
                <c:pt idx="9">
                  <c:v>1.6400000000000001E-2</c:v>
                </c:pt>
                <c:pt idx="10">
                  <c:v>3.1600000000000003E-2</c:v>
                </c:pt>
                <c:pt idx="11">
                  <c:v>2.07E-2</c:v>
                </c:pt>
                <c:pt idx="12">
                  <c:v>1.46E-2</c:v>
                </c:pt>
                <c:pt idx="13">
                  <c:v>1.6199999999999999E-2</c:v>
                </c:pt>
                <c:pt idx="14">
                  <c:v>1.1999999999999999E-3</c:v>
                </c:pt>
                <c:pt idx="15">
                  <c:v>1.26E-2</c:v>
                </c:pt>
                <c:pt idx="16">
                  <c:v>2.1299999999999999E-2</c:v>
                </c:pt>
                <c:pt idx="17">
                  <c:v>2.4400000000000002E-2</c:v>
                </c:pt>
                <c:pt idx="18">
                  <c:v>1.8100000000000002E-2</c:v>
                </c:pt>
                <c:pt idx="19">
                  <c:v>1.23E-2</c:v>
                </c:pt>
              </c:numCache>
            </c:numRef>
          </c:val>
          <c:smooth val="0"/>
          <c:extLst>
            <c:ext xmlns:c16="http://schemas.microsoft.com/office/drawing/2014/chart" uri="{C3380CC4-5D6E-409C-BE32-E72D297353CC}">
              <c16:uniqueId val="{00000000-5E4E-9844-9BBB-74E8A7B4A0DF}"/>
            </c:ext>
          </c:extLst>
        </c:ser>
        <c:dLbls>
          <c:showLegendKey val="0"/>
          <c:showVal val="0"/>
          <c:showCatName val="0"/>
          <c:showSerName val="0"/>
          <c:showPercent val="0"/>
          <c:showBubbleSize val="0"/>
        </c:dLbls>
        <c:smooth val="0"/>
        <c:axId val="986371568"/>
        <c:axId val="986372816"/>
      </c:lineChart>
      <c:catAx>
        <c:axId val="986371568"/>
        <c:scaling>
          <c:orientation val="minMax"/>
        </c:scaling>
        <c:delete val="0"/>
        <c:axPos val="b"/>
        <c:numFmt formatCode="General" sourceLinked="0"/>
        <c:majorTickMark val="none"/>
        <c:minorTickMark val="none"/>
        <c:tickLblPos val="low"/>
        <c:spPr>
          <a:noFill/>
          <a:ln w="28575" cap="flat" cmpd="sng" algn="ctr">
            <a:solidFill>
              <a:schemeClr val="tx2"/>
            </a:solidFill>
            <a:prstDash val="sysDot"/>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2816"/>
        <c:crosses val="autoZero"/>
        <c:auto val="1"/>
        <c:lblAlgn val="ctr"/>
        <c:lblOffset val="100"/>
        <c:tickLblSkip val="2"/>
        <c:noMultiLvlLbl val="0"/>
      </c:catAx>
      <c:valAx>
        <c:axId val="986372816"/>
        <c:scaling>
          <c:orientation val="minMax"/>
          <c:max val="4.0000000000000008E-2"/>
          <c:min val="-5.000000000000001E-3"/>
        </c:scaling>
        <c:delete val="0"/>
        <c:axPos val="l"/>
        <c:majorGridlines>
          <c:spPr>
            <a:ln w="9525" cap="flat" cmpd="sng" algn="ctr">
              <a:no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1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Inflation rate</c:v>
                </c:pt>
              </c:strCache>
            </c:strRef>
          </c:tx>
          <c:spPr>
            <a:ln w="28575" cap="rnd">
              <a:solidFill>
                <a:schemeClr val="accent2"/>
              </a:solidFill>
              <a:round/>
            </a:ln>
            <a:effectLst/>
          </c:spPr>
          <c:marker>
            <c:symbol val="none"/>
          </c:marker>
          <c:cat>
            <c:numRef>
              <c:f>Sheet1!$A$2:$A$21</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Sheet1!$B$2:$B$21</c:f>
              <c:numCache>
                <c:formatCode>0.00%</c:formatCode>
                <c:ptCount val="20"/>
                <c:pt idx="0">
                  <c:v>2.8299999999999999E-2</c:v>
                </c:pt>
                <c:pt idx="1">
                  <c:v>1.5900000000000001E-2</c:v>
                </c:pt>
                <c:pt idx="2">
                  <c:v>2.2700000000000001E-2</c:v>
                </c:pt>
                <c:pt idx="3">
                  <c:v>2.6800000000000001E-2</c:v>
                </c:pt>
                <c:pt idx="4">
                  <c:v>3.39E-2</c:v>
                </c:pt>
                <c:pt idx="5">
                  <c:v>3.2300000000000002E-2</c:v>
                </c:pt>
                <c:pt idx="6">
                  <c:v>2.8500000000000001E-2</c:v>
                </c:pt>
                <c:pt idx="7">
                  <c:v>3.8399999999999997E-2</c:v>
                </c:pt>
                <c:pt idx="8">
                  <c:v>-3.5999999999999999E-3</c:v>
                </c:pt>
                <c:pt idx="9">
                  <c:v>1.6400000000000001E-2</c:v>
                </c:pt>
                <c:pt idx="10">
                  <c:v>3.1600000000000003E-2</c:v>
                </c:pt>
                <c:pt idx="11">
                  <c:v>2.07E-2</c:v>
                </c:pt>
                <c:pt idx="12">
                  <c:v>1.46E-2</c:v>
                </c:pt>
                <c:pt idx="13">
                  <c:v>1.6199999999999999E-2</c:v>
                </c:pt>
                <c:pt idx="14">
                  <c:v>1.1999999999999999E-3</c:v>
                </c:pt>
                <c:pt idx="15">
                  <c:v>1.26E-2</c:v>
                </c:pt>
                <c:pt idx="16">
                  <c:v>2.1299999999999999E-2</c:v>
                </c:pt>
                <c:pt idx="17">
                  <c:v>2.4400000000000002E-2</c:v>
                </c:pt>
                <c:pt idx="18">
                  <c:v>1.8100000000000002E-2</c:v>
                </c:pt>
                <c:pt idx="19">
                  <c:v>1.23E-2</c:v>
                </c:pt>
              </c:numCache>
            </c:numRef>
          </c:val>
          <c:smooth val="0"/>
          <c:extLst>
            <c:ext xmlns:c16="http://schemas.microsoft.com/office/drawing/2014/chart" uri="{C3380CC4-5D6E-409C-BE32-E72D297353CC}">
              <c16:uniqueId val="{00000000-B680-7B48-9386-6D7E9AEAA72F}"/>
            </c:ext>
          </c:extLst>
        </c:ser>
        <c:dLbls>
          <c:showLegendKey val="0"/>
          <c:showVal val="0"/>
          <c:showCatName val="0"/>
          <c:showSerName val="0"/>
          <c:showPercent val="0"/>
          <c:showBubbleSize val="0"/>
        </c:dLbls>
        <c:smooth val="0"/>
        <c:axId val="986371568"/>
        <c:axId val="986372816"/>
      </c:lineChart>
      <c:catAx>
        <c:axId val="986371568"/>
        <c:scaling>
          <c:orientation val="minMax"/>
        </c:scaling>
        <c:delete val="0"/>
        <c:axPos val="b"/>
        <c:numFmt formatCode="General" sourceLinked="0"/>
        <c:majorTickMark val="none"/>
        <c:minorTickMark val="none"/>
        <c:tickLblPos val="low"/>
        <c:spPr>
          <a:noFill/>
          <a:ln w="28575" cap="flat" cmpd="sng" algn="ctr">
            <a:solidFill>
              <a:schemeClr val="tx2"/>
            </a:solidFill>
            <a:prstDash val="sysDot"/>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2816"/>
        <c:crosses val="autoZero"/>
        <c:auto val="1"/>
        <c:lblAlgn val="ctr"/>
        <c:lblOffset val="100"/>
        <c:tickLblSkip val="2"/>
        <c:noMultiLvlLbl val="0"/>
      </c:catAx>
      <c:valAx>
        <c:axId val="986372816"/>
        <c:scaling>
          <c:orientation val="minMax"/>
          <c:max val="4.0000000000000008E-2"/>
          <c:min val="-5.000000000000001E-3"/>
        </c:scaling>
        <c:delete val="0"/>
        <c:axPos val="l"/>
        <c:majorGridlines>
          <c:spPr>
            <a:ln w="9525" cap="flat" cmpd="sng" algn="ctr">
              <a:no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1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7ED3E-197A-43C2-9E76-FF8E03FCC03A}" type="datetimeFigureOut">
              <a:rPr lang="en-US" smtClean="0"/>
              <a:t>2/25/2026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84F475-1970-42BE-AA11-0EF23426CED8}" type="slidenum">
              <a:rPr lang="en-US" smtClean="0"/>
              <a:t>‹#›</a:t>
            </a:fld>
            <a:endParaRPr lang="en-US"/>
          </a:p>
        </p:txBody>
      </p:sp>
    </p:spTree>
    <p:extLst>
      <p:ext uri="{BB962C8B-B14F-4D97-AF65-F5344CB8AC3E}">
        <p14:creationId xmlns:p14="http://schemas.microsoft.com/office/powerpoint/2010/main" val="69737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Stocks are an important part of a diversified portfolio. There are several methods used to invest in stocks:</a:t>
            </a:r>
          </a:p>
          <a:p>
            <a:endParaRPr lang="en-US" dirty="0"/>
          </a:p>
          <a:p>
            <a:r>
              <a:rPr lang="en-US" dirty="0"/>
              <a:t>Value investing: Value investing is a strategy that seeks out stocks that appear to be undervalued, often due to herd mentality and other investors reactions.</a:t>
            </a:r>
          </a:p>
          <a:p>
            <a:r>
              <a:rPr lang="en-US" dirty="0"/>
              <a:t>Growth investing: Growth investors look for the stocks with the potential to offer strong upside in the future. Growth investors understand that patience is key, and dividends may be low or non-existent while a company expands.</a:t>
            </a:r>
          </a:p>
          <a:p>
            <a:r>
              <a:rPr lang="en-US" dirty="0"/>
              <a:t>Momentum investing: Momentum investors ride trends to buy rising stocks and sell declining. This strategy often moves quickly and may employ short-selling, which can be risky.</a:t>
            </a:r>
          </a:p>
          <a:p>
            <a:r>
              <a:rPr lang="en-US" dirty="0"/>
              <a:t>Dollar cost averaging: Dollar cost averaging involves purchasing stock over time rather than all at once. This strategy helps investors overcome the urge to try to time the market, and can be combined with other strategies.</a:t>
            </a:r>
          </a:p>
          <a:p>
            <a:endParaRPr lang="en-US" dirty="0"/>
          </a:p>
        </p:txBody>
      </p:sp>
      <p:sp>
        <p:nvSpPr>
          <p:cNvPr id="4" name="Slide Number Placeholder 3"/>
          <p:cNvSpPr>
            <a:spLocks noGrp="1"/>
          </p:cNvSpPr>
          <p:nvPr>
            <p:ph type="sldNum" sz="quarter" idx="5"/>
          </p:nvPr>
        </p:nvSpPr>
        <p:spPr/>
        <p:txBody>
          <a:bodyPr/>
          <a:lstStyle/>
          <a:p>
            <a:fld id="{2A7D37B6-8A1F-43A6-A228-AF120A89DD19}" type="slidenum">
              <a:rPr lang="en-US" smtClean="0"/>
              <a:t>1</a:t>
            </a:fld>
            <a:endParaRPr lang="en-US"/>
          </a:p>
        </p:txBody>
      </p:sp>
    </p:spTree>
    <p:extLst>
      <p:ext uri="{BB962C8B-B14F-4D97-AF65-F5344CB8AC3E}">
        <p14:creationId xmlns:p14="http://schemas.microsoft.com/office/powerpoint/2010/main" val="1355284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3.xml"/><Relationship Id="rId4" Type="http://schemas.openxmlformats.org/officeDocument/2006/relationships/chart" Target="../charts/chart2.xml"/></Relationships>
</file>

<file path=ppt/slideLayouts/_rels/slideLayout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6.xml"/><Relationship Id="rId4" Type="http://schemas.openxmlformats.org/officeDocument/2006/relationships/chart" Target="../charts/chart5.xml"/></Relationships>
</file>

<file path=ppt/slideLayouts/_rels/slideLayout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654051" y="465138"/>
            <a:ext cx="5272616" cy="1655762"/>
          </a:xfrm>
          <a:prstGeom prst="rect">
            <a:avLst/>
          </a:prstGeom>
        </p:spPr>
        <p:txBody>
          <a:bodyPr vert="horz" lIns="0" tIns="0" rIns="0" bIns="0"/>
          <a:lstStyle>
            <a:lvl1pPr marL="0" indent="0">
              <a:lnSpc>
                <a:spcPts val="5900"/>
              </a:lnSpc>
              <a:spcBef>
                <a:spcPts val="0"/>
              </a:spcBef>
              <a:buNone/>
              <a:defRPr sz="7100" baseline="0">
                <a:solidFill>
                  <a:srgbClr val="FFFFFF"/>
                </a:solidFill>
                <a:latin typeface="+mj-lt"/>
                <a:cs typeface="Alda OT Regular"/>
              </a:defRPr>
            </a:lvl1pPr>
          </a:lstStyle>
          <a:p>
            <a:pPr lvl="0"/>
            <a:r>
              <a:rPr lang="en-US" dirty="0"/>
              <a:t>Title</a:t>
            </a:r>
          </a:p>
          <a:p>
            <a:pPr lvl="0"/>
            <a:r>
              <a:rPr lang="en-US" dirty="0"/>
              <a:t>Here</a:t>
            </a:r>
          </a:p>
        </p:txBody>
      </p:sp>
      <p:sp>
        <p:nvSpPr>
          <p:cNvPr id="11" name="Text Placeholder 10"/>
          <p:cNvSpPr>
            <a:spLocks noGrp="1"/>
          </p:cNvSpPr>
          <p:nvPr>
            <p:ph type="body" sz="quarter" idx="13" hasCustomPrompt="1"/>
          </p:nvPr>
        </p:nvSpPr>
        <p:spPr>
          <a:xfrm>
            <a:off x="654051" y="2349500"/>
            <a:ext cx="5272616" cy="431800"/>
          </a:xfrm>
          <a:prstGeom prst="rect">
            <a:avLst/>
          </a:prstGeom>
        </p:spPr>
        <p:txBody>
          <a:bodyPr vert="horz" lIns="0" tIns="0" rIns="0" bIns="0"/>
          <a:lstStyle>
            <a:lvl1pPr marL="0" indent="0">
              <a:buNone/>
              <a:defRPr sz="1800" b="0" i="0" spc="140" baseline="0">
                <a:solidFill>
                  <a:srgbClr val="FFFFFF"/>
                </a:solidFill>
                <a:latin typeface="+mj-lt"/>
                <a:cs typeface="Effra"/>
              </a:defRPr>
            </a:lvl1pPr>
          </a:lstStyle>
          <a:p>
            <a:pPr lvl="0"/>
            <a:r>
              <a:rPr lang="en-US" sz="1800" b="0" i="0" dirty="0">
                <a:latin typeface="Effra"/>
                <a:cs typeface="Effra"/>
              </a:rPr>
              <a:t>Name of client here</a:t>
            </a:r>
            <a:endParaRPr lang="en-US" dirty="0"/>
          </a:p>
        </p:txBody>
      </p:sp>
      <p:sp>
        <p:nvSpPr>
          <p:cNvPr id="15" name="Text Placeholder 12"/>
          <p:cNvSpPr>
            <a:spLocks noGrp="1"/>
          </p:cNvSpPr>
          <p:nvPr>
            <p:ph type="body" sz="quarter" idx="16" hasCustomPrompt="1"/>
          </p:nvPr>
        </p:nvSpPr>
        <p:spPr>
          <a:xfrm>
            <a:off x="654052" y="4259946"/>
            <a:ext cx="5278965" cy="1155700"/>
          </a:xfrm>
          <a:prstGeom prst="rect">
            <a:avLst/>
          </a:prstGeom>
        </p:spPr>
        <p:txBody>
          <a:bodyPr vert="horz" lIns="0" tIns="0" rIns="0" bIns="0"/>
          <a:lstStyle>
            <a:lvl1pPr marL="0" marR="0" indent="0" algn="l" defTabSz="914400" rtl="0" eaLnBrk="0" fontAlgn="auto" latinLnBrk="0" hangingPunct="0">
              <a:lnSpc>
                <a:spcPct val="80000"/>
              </a:lnSpc>
              <a:spcBef>
                <a:spcPts val="0"/>
              </a:spcBef>
              <a:spcAft>
                <a:spcPts val="200"/>
              </a:spcAft>
              <a:buClrTx/>
              <a:buSzTx/>
              <a:buFontTx/>
              <a:buNone/>
              <a:tabLst/>
              <a:defRPr kumimoji="0" lang="en-US" sz="1100" b="0" i="0" u="none" strike="noStrike" kern="0" cap="none" spc="0" normalizeH="0" baseline="0" noProof="0">
                <a:solidFill>
                  <a:schemeClr val="bg1"/>
                </a:solidFill>
                <a:latin typeface="+mn-lt"/>
                <a:cs typeface="Effra"/>
              </a:defRPr>
            </a:lvl1pPr>
            <a:lvl2pPr marL="457200" indent="0">
              <a:buNone/>
              <a:defRPr/>
            </a:lvl2pPr>
            <a:lvl3pPr marL="914400" indent="0">
              <a:buNone/>
              <a:defRPr/>
            </a:lvl3pPr>
            <a:lvl4pPr marL="1371600" indent="0">
              <a:buNone/>
              <a:defRPr/>
            </a:lvl4pPr>
            <a:lvl5pPr marL="0" indent="0" algn="l">
              <a:buNone/>
              <a:defRPr/>
            </a:lvl5pPr>
          </a:lstStyle>
          <a:p>
            <a:pPr marL="0" marR="0" lvl="0" indent="0" algn="l" defTabSz="914400" rtl="0" eaLnBrk="0" fontAlgn="auto" latinLnBrk="0" hangingPunct="0">
              <a:lnSpc>
                <a:spcPct val="80000"/>
              </a:lnSpc>
              <a:spcBef>
                <a:spcPts val="0"/>
              </a:spcBef>
              <a:spcAft>
                <a:spcPts val="200"/>
              </a:spcAft>
              <a:buClrTx/>
              <a:buSzTx/>
              <a:buFontTx/>
              <a:buNone/>
              <a:tabLst/>
              <a:defRPr/>
            </a:pPr>
            <a:r>
              <a:rPr kumimoji="0" lang="en-US" sz="1200" b="0" i="0" u="none" strike="noStrike" kern="1200" cap="none" spc="0" normalizeH="0" baseline="0" noProof="0" dirty="0">
                <a:ln>
                  <a:noFill/>
                </a:ln>
                <a:solidFill>
                  <a:srgbClr val="B5D5E3">
                    <a:lumMod val="90000"/>
                  </a:srgbClr>
                </a:solidFill>
                <a:effectLst/>
                <a:uLnTx/>
                <a:uFillTx/>
                <a:latin typeface="Effra"/>
                <a:ea typeface="+mn-ea"/>
                <a:cs typeface="Effra"/>
              </a:rPr>
              <a:t>Advisor Address here</a:t>
            </a:r>
          </a:p>
        </p:txBody>
      </p:sp>
      <p:sp>
        <p:nvSpPr>
          <p:cNvPr id="17" name="Text Placeholder 16"/>
          <p:cNvSpPr>
            <a:spLocks noGrp="1"/>
          </p:cNvSpPr>
          <p:nvPr>
            <p:ph type="body" sz="quarter" idx="17" hasCustomPrompt="1"/>
          </p:nvPr>
        </p:nvSpPr>
        <p:spPr>
          <a:xfrm>
            <a:off x="654051" y="3079750"/>
            <a:ext cx="5272616" cy="317500"/>
          </a:xfrm>
          <a:prstGeom prst="rect">
            <a:avLst/>
          </a:prstGeom>
        </p:spPr>
        <p:txBody>
          <a:bodyPr vert="horz" lIns="0" tIns="0" rIns="0" bIns="0"/>
          <a:lstStyle>
            <a:lvl1pPr marL="0" indent="0">
              <a:spcBef>
                <a:spcPts val="0"/>
              </a:spcBef>
              <a:buNone/>
              <a:defRPr sz="1100" b="0" i="1" spc="240">
                <a:solidFill>
                  <a:schemeClr val="tx2">
                    <a:lumMod val="25000"/>
                    <a:lumOff val="75000"/>
                  </a:schemeClr>
                </a:solidFill>
                <a:latin typeface="+mn-lt"/>
                <a:cs typeface="Effra"/>
              </a:defRPr>
            </a:lvl1pPr>
          </a:lstStyle>
          <a:p>
            <a:pPr lvl="0"/>
            <a:r>
              <a:rPr lang="en-US" dirty="0"/>
              <a:t>Prepared by:</a:t>
            </a:r>
          </a:p>
        </p:txBody>
      </p:sp>
      <p:sp>
        <p:nvSpPr>
          <p:cNvPr id="19" name="Text Placeholder 18"/>
          <p:cNvSpPr>
            <a:spLocks noGrp="1"/>
          </p:cNvSpPr>
          <p:nvPr>
            <p:ph type="body" sz="quarter" idx="18" hasCustomPrompt="1"/>
          </p:nvPr>
        </p:nvSpPr>
        <p:spPr>
          <a:xfrm>
            <a:off x="654051" y="3454400"/>
            <a:ext cx="5272616" cy="546100"/>
          </a:xfrm>
          <a:prstGeom prst="rect">
            <a:avLst/>
          </a:prstGeom>
        </p:spPr>
        <p:txBody>
          <a:bodyPr vert="horz" lIns="0" tIns="0" rIns="0" bIns="0"/>
          <a:lstStyle>
            <a:lvl1pPr marL="0" indent="0">
              <a:lnSpc>
                <a:spcPts val="1720"/>
              </a:lnSpc>
              <a:spcBef>
                <a:spcPts val="0"/>
              </a:spcBef>
              <a:buNone/>
              <a:defRPr sz="1600" b="0" i="0" baseline="0">
                <a:solidFill>
                  <a:srgbClr val="AACBEC"/>
                </a:solidFill>
                <a:latin typeface="+mn-lt"/>
                <a:cs typeface="Effra"/>
              </a:defRPr>
            </a:lvl1pPr>
            <a:lvl2pPr marL="457200" indent="0">
              <a:lnSpc>
                <a:spcPts val="1720"/>
              </a:lnSpc>
              <a:spcBef>
                <a:spcPts val="0"/>
              </a:spcBef>
              <a:buNone/>
              <a:defRPr sz="1600" b="0" i="0">
                <a:latin typeface="Effra"/>
                <a:cs typeface="Effra"/>
              </a:defRPr>
            </a:lvl2pPr>
            <a:lvl3pPr marL="914400" indent="0">
              <a:lnSpc>
                <a:spcPts val="1720"/>
              </a:lnSpc>
              <a:spcBef>
                <a:spcPts val="0"/>
              </a:spcBef>
              <a:buNone/>
              <a:defRPr sz="1600" b="0" i="0">
                <a:latin typeface="Effra"/>
                <a:cs typeface="Effra"/>
              </a:defRPr>
            </a:lvl3pPr>
            <a:lvl4pPr marL="1371600" indent="0">
              <a:lnSpc>
                <a:spcPts val="1720"/>
              </a:lnSpc>
              <a:spcBef>
                <a:spcPts val="0"/>
              </a:spcBef>
              <a:buNone/>
              <a:defRPr sz="1600" b="0" i="0">
                <a:latin typeface="Effra"/>
                <a:cs typeface="Effra"/>
              </a:defRPr>
            </a:lvl4pPr>
            <a:lvl5pPr marL="1828800" indent="0">
              <a:lnSpc>
                <a:spcPts val="1720"/>
              </a:lnSpc>
              <a:spcBef>
                <a:spcPts val="0"/>
              </a:spcBef>
              <a:buNone/>
              <a:defRPr sz="1600" b="0" i="0">
                <a:latin typeface="Effra"/>
                <a:cs typeface="Effra"/>
              </a:defRPr>
            </a:lvl5pPr>
          </a:lstStyle>
          <a:p>
            <a:pPr lvl="0"/>
            <a:r>
              <a:rPr lang="en-US" dirty="0"/>
              <a:t>Advisor Name Here</a:t>
            </a:r>
          </a:p>
          <a:p>
            <a:pPr lvl="0"/>
            <a:r>
              <a:rPr lang="en-US" dirty="0"/>
              <a:t>Advisor Title Here</a:t>
            </a:r>
          </a:p>
        </p:txBody>
      </p:sp>
      <p:sp>
        <p:nvSpPr>
          <p:cNvPr id="5" name="Rectangle 4"/>
          <p:cNvSpPr/>
          <p:nvPr/>
        </p:nvSpPr>
        <p:spPr>
          <a:xfrm>
            <a:off x="140678" y="6032867"/>
            <a:ext cx="11777783" cy="6782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8">
            <a:extLst>
              <a:ext uri="{FF2B5EF4-FFF2-40B4-BE49-F238E27FC236}">
                <a16:creationId xmlns:a16="http://schemas.microsoft.com/office/drawing/2014/main" id="{0AAA451F-117C-4DA9-AC7D-DD09563D789B}"/>
              </a:ext>
            </a:extLst>
          </p:cNvPr>
          <p:cNvPicPr>
            <a:picLocks noChangeAspect="1"/>
          </p:cNvPicPr>
          <p:nvPr userDrawn="1"/>
        </p:nvPicPr>
        <p:blipFill>
          <a:blip r:embed="rId2" cstate="print"/>
          <a:srcRect/>
          <a:stretch>
            <a:fillRect/>
          </a:stretch>
        </p:blipFill>
        <p:spPr bwMode="auto">
          <a:xfrm>
            <a:off x="487320" y="5885818"/>
            <a:ext cx="1533442" cy="750299"/>
          </a:xfrm>
          <a:prstGeom prst="rect">
            <a:avLst/>
          </a:prstGeom>
          <a:noFill/>
          <a:ln w="9525">
            <a:noFill/>
            <a:miter lim="800000"/>
            <a:headEnd/>
            <a:tailEnd/>
          </a:ln>
        </p:spPr>
      </p:pic>
      <p:pic>
        <p:nvPicPr>
          <p:cNvPr id="13" name="Picture 12">
            <a:extLst>
              <a:ext uri="{FF2B5EF4-FFF2-40B4-BE49-F238E27FC236}">
                <a16:creationId xmlns:a16="http://schemas.microsoft.com/office/drawing/2014/main" id="{A47F5806-5110-44AB-BE36-A1C93C863F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89689" y="5419630"/>
            <a:ext cx="2630603" cy="1438370"/>
          </a:xfrm>
          <a:prstGeom prst="rect">
            <a:avLst/>
          </a:prstGeom>
        </p:spPr>
      </p:pic>
    </p:spTree>
    <p:extLst>
      <p:ext uri="{BB962C8B-B14F-4D97-AF65-F5344CB8AC3E}">
        <p14:creationId xmlns:p14="http://schemas.microsoft.com/office/powerpoint/2010/main" val="1701521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osure_GettingStarted_DB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FD54ED2A-D645-4C12-8A41-83445D2031B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3407ED8F-1DFF-45AB-88AA-374F941D6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263455967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osure_GettingStart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9" name="TextBox 8">
            <a:extLst>
              <a:ext uri="{FF2B5EF4-FFF2-40B4-BE49-F238E27FC236}">
                <a16:creationId xmlns:a16="http://schemas.microsoft.com/office/drawing/2014/main" id="{9A12D782-B388-4DAB-B5EE-660208678681}"/>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8" name="Picture 7">
            <a:extLst>
              <a:ext uri="{FF2B5EF4-FFF2-40B4-BE49-F238E27FC236}">
                <a16:creationId xmlns:a16="http://schemas.microsoft.com/office/drawing/2014/main" id="{799C8F7E-39A2-4643-BA29-6840D42FCC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285009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BA_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A0BF006D-A01C-4214-8345-A823D46A684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10" name="Picture 9">
            <a:extLst>
              <a:ext uri="{FF2B5EF4-FFF2-40B4-BE49-F238E27FC236}">
                <a16:creationId xmlns:a16="http://schemas.microsoft.com/office/drawing/2014/main" id="{C6FCF3ED-6495-42D2-9A85-70E62D5416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65516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9338A05-6C91-4B15-AD1A-82DC3CB8C474}"/>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10" name="Picture 9">
            <a:extLst>
              <a:ext uri="{FF2B5EF4-FFF2-40B4-BE49-F238E27FC236}">
                <a16:creationId xmlns:a16="http://schemas.microsoft.com/office/drawing/2014/main" id="{B77DE69B-35A6-4814-A5C6-337837E716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1264422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BA_Disclosure_Ret_">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Box 13">
            <a:extLst>
              <a:ext uri="{FF2B5EF4-FFF2-40B4-BE49-F238E27FC236}">
                <a16:creationId xmlns:a16="http://schemas.microsoft.com/office/drawing/2014/main" id="{8D428CD6-5433-41AF-A1A7-A6378A80F990}"/>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6257DFE8-A895-461F-B333-51DFFD82C3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232038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closure_R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E35C248-4792-4C44-8CF4-6D448EE2E0C8}"/>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9" name="Picture 8">
            <a:extLst>
              <a:ext uri="{FF2B5EF4-FFF2-40B4-BE49-F238E27FC236}">
                <a16:creationId xmlns:a16="http://schemas.microsoft.com/office/drawing/2014/main" id="{C8FCA20D-AB39-420B-8C62-A15EA3B017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182753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BA_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TextBox 12">
            <a:extLst>
              <a:ext uri="{FF2B5EF4-FFF2-40B4-BE49-F238E27FC236}">
                <a16:creationId xmlns:a16="http://schemas.microsoft.com/office/drawing/2014/main" id="{BC19767E-90EA-4552-8388-5034F7D2C5A6}"/>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10" name="Picture 9">
            <a:extLst>
              <a:ext uri="{FF2B5EF4-FFF2-40B4-BE49-F238E27FC236}">
                <a16:creationId xmlns:a16="http://schemas.microsoft.com/office/drawing/2014/main" id="{71C81357-AE33-4A5A-B646-E1148354BA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004192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Box 7">
            <a:extLst>
              <a:ext uri="{FF2B5EF4-FFF2-40B4-BE49-F238E27FC236}">
                <a16:creationId xmlns:a16="http://schemas.microsoft.com/office/drawing/2014/main" id="{05CF2C6E-509D-49DF-B2F1-CCCC991BEF99}"/>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Picture 9">
            <a:extLst>
              <a:ext uri="{FF2B5EF4-FFF2-40B4-BE49-F238E27FC236}">
                <a16:creationId xmlns:a16="http://schemas.microsoft.com/office/drawing/2014/main" id="{E3C6E103-8421-41D7-838D-98732E0217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3479849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llarCostAveragin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62B20FC-2D79-417C-9AC8-D4D4C9BFB560}"/>
              </a:ext>
            </a:extLst>
          </p:cNvPr>
          <p:cNvCxnSpPr>
            <a:cxnSpLocks/>
          </p:cNvCxnSpPr>
          <p:nvPr userDrawn="1"/>
        </p:nvCxnSpPr>
        <p:spPr>
          <a:xfrm flipH="1" flipV="1">
            <a:off x="4922527" y="2605498"/>
            <a:ext cx="1966064" cy="2432206"/>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FA40147D-9E82-409F-A925-046106DA206E}"/>
              </a:ext>
            </a:extLst>
          </p:cNvPr>
          <p:cNvCxnSpPr>
            <a:cxnSpLocks/>
          </p:cNvCxnSpPr>
          <p:nvPr userDrawn="1"/>
        </p:nvCxnSpPr>
        <p:spPr>
          <a:xfrm flipV="1">
            <a:off x="6936158" y="4268234"/>
            <a:ext cx="521227" cy="769470"/>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6E3552A6-4074-44EB-B452-749C101F8B7B}"/>
              </a:ext>
            </a:extLst>
          </p:cNvPr>
          <p:cNvCxnSpPr>
            <a:cxnSpLocks/>
          </p:cNvCxnSpPr>
          <p:nvPr userDrawn="1"/>
        </p:nvCxnSpPr>
        <p:spPr>
          <a:xfrm flipH="1" flipV="1">
            <a:off x="7457103" y="4268234"/>
            <a:ext cx="692485" cy="412601"/>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38D901A9-2249-4E5C-8D5C-4D516FD3F718}"/>
              </a:ext>
            </a:extLst>
          </p:cNvPr>
          <p:cNvCxnSpPr>
            <a:cxnSpLocks/>
          </p:cNvCxnSpPr>
          <p:nvPr userDrawn="1"/>
        </p:nvCxnSpPr>
        <p:spPr>
          <a:xfrm flipH="1">
            <a:off x="8149589" y="3251552"/>
            <a:ext cx="750338" cy="1469102"/>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8B1B290-146A-454A-8988-7359AE2A92C9}"/>
              </a:ext>
            </a:extLst>
          </p:cNvPr>
          <p:cNvCxnSpPr>
            <a:cxnSpLocks/>
          </p:cNvCxnSpPr>
          <p:nvPr userDrawn="1"/>
        </p:nvCxnSpPr>
        <p:spPr>
          <a:xfrm flipH="1" flipV="1">
            <a:off x="8894909" y="3263373"/>
            <a:ext cx="725118" cy="151422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CFE10A9-B86F-43BD-8EAE-5ECD7EC4AE1A}"/>
              </a:ext>
            </a:extLst>
          </p:cNvPr>
          <p:cNvCxnSpPr>
            <a:cxnSpLocks/>
            <a:endCxn id="20" idx="3"/>
          </p:cNvCxnSpPr>
          <p:nvPr userDrawn="1"/>
        </p:nvCxnSpPr>
        <p:spPr>
          <a:xfrm flipV="1">
            <a:off x="9620026" y="2618317"/>
            <a:ext cx="1351035" cy="219616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D101BEE-DD1E-1944-99C3-4653A8C4F147}"/>
              </a:ext>
            </a:extLst>
          </p:cNvPr>
          <p:cNvCxnSpPr>
            <a:cxnSpLocks/>
          </p:cNvCxnSpPr>
          <p:nvPr userDrawn="1"/>
        </p:nvCxnSpPr>
        <p:spPr>
          <a:xfrm flipV="1">
            <a:off x="4019548" y="2593310"/>
            <a:ext cx="894406" cy="118103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2B68270-A931-4AC9-BE8A-767B3E448DAB}"/>
              </a:ext>
            </a:extLst>
          </p:cNvPr>
          <p:cNvCxnSpPr>
            <a:cxnSpLocks/>
          </p:cNvCxnSpPr>
          <p:nvPr userDrawn="1"/>
        </p:nvCxnSpPr>
        <p:spPr>
          <a:xfrm flipH="1">
            <a:off x="4202428" y="3760330"/>
            <a:ext cx="7409385" cy="1"/>
          </a:xfrm>
          <a:prstGeom prst="line">
            <a:avLst/>
          </a:prstGeom>
          <a:ln w="25400">
            <a:solidFill>
              <a:schemeClr val="accent1"/>
            </a:solidFill>
            <a:prstDash val="sysDot"/>
          </a:ln>
          <a:effectLst/>
        </p:spPr>
        <p:style>
          <a:lnRef idx="2">
            <a:schemeClr val="accent1"/>
          </a:lnRef>
          <a:fillRef idx="0">
            <a:schemeClr val="accent1"/>
          </a:fillRef>
          <a:effectRef idx="1">
            <a:schemeClr val="accent1"/>
          </a:effectRef>
          <a:fontRef idx="minor">
            <a:schemeClr val="tx1"/>
          </a:fontRef>
        </p:style>
      </p:cxn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70126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Dollar Cost Averaging</a:t>
            </a:r>
          </a:p>
        </p:txBody>
      </p:sp>
      <p:cxnSp>
        <p:nvCxnSpPr>
          <p:cNvPr id="12" name="Straight Connector 11">
            <a:extLst>
              <a:ext uri="{FF2B5EF4-FFF2-40B4-BE49-F238E27FC236}">
                <a16:creationId xmlns:a16="http://schemas.microsoft.com/office/drawing/2014/main" id="{826978B2-07A9-4C88-A343-7937EA7ED1D1}"/>
              </a:ext>
            </a:extLst>
          </p:cNvPr>
          <p:cNvCxnSpPr>
            <a:cxnSpLocks/>
          </p:cNvCxnSpPr>
          <p:nvPr userDrawn="1"/>
        </p:nvCxnSpPr>
        <p:spPr>
          <a:xfrm>
            <a:off x="4019548" y="1702930"/>
            <a:ext cx="0" cy="388620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88854EA-E03D-4B7C-9911-EE2D779B3B83}"/>
              </a:ext>
            </a:extLst>
          </p:cNvPr>
          <p:cNvCxnSpPr>
            <a:cxnSpLocks/>
          </p:cNvCxnSpPr>
          <p:nvPr userDrawn="1"/>
        </p:nvCxnSpPr>
        <p:spPr>
          <a:xfrm flipV="1">
            <a:off x="4004308" y="5588254"/>
            <a:ext cx="7607505" cy="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CA30B172-D4C5-4821-859E-DB578781864D}"/>
              </a:ext>
            </a:extLst>
          </p:cNvPr>
          <p:cNvSpPr/>
          <p:nvPr userDrawn="1"/>
        </p:nvSpPr>
        <p:spPr>
          <a:xfrm>
            <a:off x="3562348" y="3303130"/>
            <a:ext cx="914400" cy="9144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00A3E8F-462B-46EF-81F9-68F5203BE758}"/>
              </a:ext>
            </a:extLst>
          </p:cNvPr>
          <p:cNvSpPr/>
          <p:nvPr userDrawn="1"/>
        </p:nvSpPr>
        <p:spPr>
          <a:xfrm>
            <a:off x="3836668" y="3577450"/>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025B52D-A51B-4FCB-972D-C102A907D6CA}"/>
              </a:ext>
            </a:extLst>
          </p:cNvPr>
          <p:cNvSpPr/>
          <p:nvPr userDrawn="1"/>
        </p:nvSpPr>
        <p:spPr>
          <a:xfrm>
            <a:off x="5329056" y="3137249"/>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D376659-67D8-4F54-B097-43AD65386A66}"/>
              </a:ext>
            </a:extLst>
          </p:cNvPr>
          <p:cNvSpPr/>
          <p:nvPr userDrawn="1"/>
        </p:nvSpPr>
        <p:spPr>
          <a:xfrm>
            <a:off x="6732268" y="485482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867AD4D-1DF2-401E-B1CF-498FA6C3ECB9}"/>
              </a:ext>
            </a:extLst>
          </p:cNvPr>
          <p:cNvSpPr/>
          <p:nvPr userDrawn="1"/>
        </p:nvSpPr>
        <p:spPr>
          <a:xfrm>
            <a:off x="7993267" y="4571368"/>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97D8C0-78F2-4EC9-BC46-CFB9B948A391}"/>
              </a:ext>
            </a:extLst>
          </p:cNvPr>
          <p:cNvSpPr/>
          <p:nvPr userDrawn="1"/>
        </p:nvSpPr>
        <p:spPr>
          <a:xfrm>
            <a:off x="9468440" y="458814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385900F-DFA9-4EA1-8A5C-5F24BE115F69}"/>
              </a:ext>
            </a:extLst>
          </p:cNvPr>
          <p:cNvSpPr/>
          <p:nvPr userDrawn="1"/>
        </p:nvSpPr>
        <p:spPr>
          <a:xfrm>
            <a:off x="10917497" y="2306121"/>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572870-BD30-4C03-BA34-F7DAB98FC3A3}"/>
              </a:ext>
            </a:extLst>
          </p:cNvPr>
          <p:cNvSpPr txBox="1"/>
          <p:nvPr userDrawn="1"/>
        </p:nvSpPr>
        <p:spPr>
          <a:xfrm>
            <a:off x="3502328" y="3248133"/>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3" name="TextBox 22">
            <a:extLst>
              <a:ext uri="{FF2B5EF4-FFF2-40B4-BE49-F238E27FC236}">
                <a16:creationId xmlns:a16="http://schemas.microsoft.com/office/drawing/2014/main" id="{99735968-F573-45F1-9118-41663D62EE05}"/>
              </a:ext>
            </a:extLst>
          </p:cNvPr>
          <p:cNvSpPr txBox="1"/>
          <p:nvPr userDrawn="1"/>
        </p:nvSpPr>
        <p:spPr>
          <a:xfrm>
            <a:off x="5392088" y="2786122"/>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77 shares</a:t>
            </a:r>
          </a:p>
        </p:txBody>
      </p:sp>
      <p:sp>
        <p:nvSpPr>
          <p:cNvPr id="24" name="TextBox 23">
            <a:extLst>
              <a:ext uri="{FF2B5EF4-FFF2-40B4-BE49-F238E27FC236}">
                <a16:creationId xmlns:a16="http://schemas.microsoft.com/office/drawing/2014/main" id="{40E7AEB3-AF3C-4E60-9759-472A561953FA}"/>
              </a:ext>
            </a:extLst>
          </p:cNvPr>
          <p:cNvSpPr txBox="1"/>
          <p:nvPr userDrawn="1"/>
        </p:nvSpPr>
        <p:spPr>
          <a:xfrm>
            <a:off x="6540337" y="5260746"/>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167 shares</a:t>
            </a:r>
          </a:p>
        </p:txBody>
      </p:sp>
      <p:sp>
        <p:nvSpPr>
          <p:cNvPr id="25" name="TextBox 24">
            <a:extLst>
              <a:ext uri="{FF2B5EF4-FFF2-40B4-BE49-F238E27FC236}">
                <a16:creationId xmlns:a16="http://schemas.microsoft.com/office/drawing/2014/main" id="{E6B25663-80D8-4648-ACDE-506284C24062}"/>
              </a:ext>
            </a:extLst>
          </p:cNvPr>
          <p:cNvSpPr txBox="1"/>
          <p:nvPr userDrawn="1"/>
        </p:nvSpPr>
        <p:spPr>
          <a:xfrm>
            <a:off x="7993267" y="5032424"/>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91 shares</a:t>
            </a:r>
          </a:p>
        </p:txBody>
      </p:sp>
      <p:sp>
        <p:nvSpPr>
          <p:cNvPr id="26" name="TextBox 25">
            <a:extLst>
              <a:ext uri="{FF2B5EF4-FFF2-40B4-BE49-F238E27FC236}">
                <a16:creationId xmlns:a16="http://schemas.microsoft.com/office/drawing/2014/main" id="{D3AD37D0-AC2C-4E48-B545-6E53C2AE6CC4}"/>
              </a:ext>
            </a:extLst>
          </p:cNvPr>
          <p:cNvSpPr txBox="1"/>
          <p:nvPr userDrawn="1"/>
        </p:nvSpPr>
        <p:spPr>
          <a:xfrm>
            <a:off x="9918127" y="4737438"/>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143 shares</a:t>
            </a:r>
          </a:p>
        </p:txBody>
      </p:sp>
      <p:sp>
        <p:nvSpPr>
          <p:cNvPr id="27" name="TextBox 26">
            <a:extLst>
              <a:ext uri="{FF2B5EF4-FFF2-40B4-BE49-F238E27FC236}">
                <a16:creationId xmlns:a16="http://schemas.microsoft.com/office/drawing/2014/main" id="{533E2056-CA2C-4CF6-8981-054D4679B0FB}"/>
              </a:ext>
            </a:extLst>
          </p:cNvPr>
          <p:cNvSpPr txBox="1"/>
          <p:nvPr userDrawn="1"/>
        </p:nvSpPr>
        <p:spPr>
          <a:xfrm>
            <a:off x="9885779" y="2410475"/>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8" name="TextBox 27">
            <a:extLst>
              <a:ext uri="{FF2B5EF4-FFF2-40B4-BE49-F238E27FC236}">
                <a16:creationId xmlns:a16="http://schemas.microsoft.com/office/drawing/2014/main" id="{5929408E-1EE2-40AC-9419-BDADBA77D33B}"/>
              </a:ext>
            </a:extLst>
          </p:cNvPr>
          <p:cNvSpPr txBox="1"/>
          <p:nvPr userDrawn="1"/>
        </p:nvSpPr>
        <p:spPr>
          <a:xfrm>
            <a:off x="3531868" y="5762672"/>
            <a:ext cx="969171" cy="289441"/>
          </a:xfrm>
          <a:prstGeom prst="roundRect">
            <a:avLst/>
          </a:prstGeom>
          <a:solidFill>
            <a:schemeClr val="accent1"/>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29" name="TextBox 28">
            <a:extLst>
              <a:ext uri="{FF2B5EF4-FFF2-40B4-BE49-F238E27FC236}">
                <a16:creationId xmlns:a16="http://schemas.microsoft.com/office/drawing/2014/main" id="{D01D1D62-D8F5-4ED1-A53C-FFDCC16287EF}"/>
              </a:ext>
            </a:extLst>
          </p:cNvPr>
          <p:cNvSpPr txBox="1"/>
          <p:nvPr userDrawn="1"/>
        </p:nvSpPr>
        <p:spPr>
          <a:xfrm>
            <a:off x="5027350"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0" name="TextBox 29">
            <a:extLst>
              <a:ext uri="{FF2B5EF4-FFF2-40B4-BE49-F238E27FC236}">
                <a16:creationId xmlns:a16="http://schemas.microsoft.com/office/drawing/2014/main" id="{AB8BBD77-3794-4B7F-BAC9-9E8992DA0A81}"/>
              </a:ext>
            </a:extLst>
          </p:cNvPr>
          <p:cNvSpPr txBox="1"/>
          <p:nvPr userDrawn="1"/>
        </p:nvSpPr>
        <p:spPr>
          <a:xfrm>
            <a:off x="6434983"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1" name="TextBox 30">
            <a:extLst>
              <a:ext uri="{FF2B5EF4-FFF2-40B4-BE49-F238E27FC236}">
                <a16:creationId xmlns:a16="http://schemas.microsoft.com/office/drawing/2014/main" id="{90710337-123D-4734-A26B-6E52DF18C1FB}"/>
              </a:ext>
            </a:extLst>
          </p:cNvPr>
          <p:cNvSpPr txBox="1"/>
          <p:nvPr userDrawn="1"/>
        </p:nvSpPr>
        <p:spPr>
          <a:xfrm>
            <a:off x="7842616"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2" name="TextBox 31">
            <a:extLst>
              <a:ext uri="{FF2B5EF4-FFF2-40B4-BE49-F238E27FC236}">
                <a16:creationId xmlns:a16="http://schemas.microsoft.com/office/drawing/2014/main" id="{1755DD75-A5FE-49E7-B8EA-7200616A4D7B}"/>
              </a:ext>
            </a:extLst>
          </p:cNvPr>
          <p:cNvSpPr txBox="1"/>
          <p:nvPr userDrawn="1"/>
        </p:nvSpPr>
        <p:spPr>
          <a:xfrm>
            <a:off x="9250249"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3" name="TextBox 32">
            <a:extLst>
              <a:ext uri="{FF2B5EF4-FFF2-40B4-BE49-F238E27FC236}">
                <a16:creationId xmlns:a16="http://schemas.microsoft.com/office/drawing/2014/main" id="{4E576F19-ADC6-4257-8524-14306C92EC97}"/>
              </a:ext>
            </a:extLst>
          </p:cNvPr>
          <p:cNvSpPr txBox="1"/>
          <p:nvPr userDrawn="1"/>
        </p:nvSpPr>
        <p:spPr>
          <a:xfrm>
            <a:off x="10657882"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4" name="TextBox 33">
            <a:extLst>
              <a:ext uri="{FF2B5EF4-FFF2-40B4-BE49-F238E27FC236}">
                <a16:creationId xmlns:a16="http://schemas.microsoft.com/office/drawing/2014/main" id="{0ECC0A35-F240-4179-9197-0C516674C4CA}"/>
              </a:ext>
            </a:extLst>
          </p:cNvPr>
          <p:cNvSpPr txBox="1"/>
          <p:nvPr userDrawn="1"/>
        </p:nvSpPr>
        <p:spPr>
          <a:xfrm>
            <a:off x="3562348" y="1620936"/>
            <a:ext cx="1844037" cy="276999"/>
          </a:xfrm>
          <a:prstGeom prst="rect">
            <a:avLst/>
          </a:prstGeom>
          <a:noFill/>
        </p:spPr>
        <p:txBody>
          <a:bodyPr wrap="square" rtlCol="0">
            <a:spAutoFit/>
          </a:bodyPr>
          <a:lstStyle/>
          <a:p>
            <a:pPr algn="ctr"/>
            <a:r>
              <a:rPr lang="en-US" sz="1200" dirty="0">
                <a:solidFill>
                  <a:schemeClr val="tx1"/>
                </a:solidFill>
              </a:rPr>
              <a:t>$ per share</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Let’s say you have $6,000 to invest. Instead of investing it all at once, consider investing regularly every six months to take advantage of dollar cost averaging.</a:t>
            </a:r>
          </a:p>
          <a:p>
            <a:pPr>
              <a:lnSpc>
                <a:spcPct val="114000"/>
              </a:lnSpc>
            </a:pPr>
            <a:endParaRPr lang="en-US" sz="1200" dirty="0"/>
          </a:p>
          <a:p>
            <a:pPr>
              <a:lnSpc>
                <a:spcPct val="114000"/>
              </a:lnSpc>
            </a:pPr>
            <a:r>
              <a:rPr lang="en-US" sz="1200" dirty="0"/>
              <a:t>For the same investment amount, you may be able to get more shares. This is because dollar cost averaging lowers your market risk by averaging prices out.</a:t>
            </a:r>
          </a:p>
        </p:txBody>
      </p:sp>
      <p:sp>
        <p:nvSpPr>
          <p:cNvPr id="36" name="TextBox 35">
            <a:extLst>
              <a:ext uri="{FF2B5EF4-FFF2-40B4-BE49-F238E27FC236}">
                <a16:creationId xmlns:a16="http://schemas.microsoft.com/office/drawing/2014/main" id="{FB4676FE-C61E-4AB7-8E7F-718707620C05}"/>
              </a:ext>
            </a:extLst>
          </p:cNvPr>
          <p:cNvSpPr txBox="1"/>
          <p:nvPr userDrawn="1"/>
        </p:nvSpPr>
        <p:spPr>
          <a:xfrm>
            <a:off x="10644318" y="3263373"/>
            <a:ext cx="1088668" cy="1031051"/>
          </a:xfrm>
          <a:prstGeom prst="rect">
            <a:avLst/>
          </a:prstGeom>
          <a:solidFill>
            <a:schemeClr val="accent1"/>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600 shares </a:t>
            </a:r>
            <a:br>
              <a:rPr lang="en-US" sz="1400" b="1" dirty="0">
                <a:solidFill>
                  <a:schemeClr val="bg1"/>
                </a:solidFill>
              </a:rPr>
            </a:br>
            <a:r>
              <a:rPr lang="en-US" sz="1100" dirty="0">
                <a:solidFill>
                  <a:schemeClr val="bg1"/>
                </a:solidFill>
              </a:rPr>
              <a:t>at a fixed price of $10 per share</a:t>
            </a:r>
          </a:p>
        </p:txBody>
      </p:sp>
      <p:sp>
        <p:nvSpPr>
          <p:cNvPr id="37" name="TextBox 36">
            <a:extLst>
              <a:ext uri="{FF2B5EF4-FFF2-40B4-BE49-F238E27FC236}">
                <a16:creationId xmlns:a16="http://schemas.microsoft.com/office/drawing/2014/main" id="{B6ACFD46-FCFB-40BE-9FF0-DE1156B31497}"/>
              </a:ext>
            </a:extLst>
          </p:cNvPr>
          <p:cNvSpPr txBox="1"/>
          <p:nvPr userDrawn="1"/>
        </p:nvSpPr>
        <p:spPr>
          <a:xfrm>
            <a:off x="10053799" y="1206037"/>
            <a:ext cx="1088668" cy="1031051"/>
          </a:xfrm>
          <a:prstGeom prst="rect">
            <a:avLst/>
          </a:prstGeom>
          <a:solidFill>
            <a:schemeClr val="accent4"/>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679</a:t>
            </a:r>
            <a:br>
              <a:rPr lang="en-US" sz="1400" b="1" dirty="0">
                <a:solidFill>
                  <a:schemeClr val="bg1"/>
                </a:solidFill>
                <a:latin typeface="Georgia" panose="02040502050405020303" pitchFamily="18" charset="0"/>
              </a:rPr>
            </a:br>
            <a:r>
              <a:rPr lang="en-US" sz="1400" b="1" dirty="0">
                <a:solidFill>
                  <a:schemeClr val="bg1"/>
                </a:solidFill>
                <a:latin typeface="Georgia" panose="02040502050405020303" pitchFamily="18" charset="0"/>
              </a:rPr>
              <a:t>shares </a:t>
            </a:r>
            <a:br>
              <a:rPr lang="en-US" sz="1400" b="1" dirty="0">
                <a:solidFill>
                  <a:schemeClr val="bg1"/>
                </a:solidFill>
              </a:rPr>
            </a:br>
            <a:r>
              <a:rPr lang="en-US" sz="1100" dirty="0">
                <a:solidFill>
                  <a:schemeClr val="bg1"/>
                </a:solidFill>
              </a:rPr>
              <a:t>at an average price of $8.85 per share</a:t>
            </a:r>
          </a:p>
        </p:txBody>
      </p:sp>
      <p:sp>
        <p:nvSpPr>
          <p:cNvPr id="38" name="Isosceles Triangle 37">
            <a:extLst>
              <a:ext uri="{FF2B5EF4-FFF2-40B4-BE49-F238E27FC236}">
                <a16:creationId xmlns:a16="http://schemas.microsoft.com/office/drawing/2014/main" id="{A2895ACF-6BF8-42E5-92D6-040002C10A76}"/>
              </a:ext>
            </a:extLst>
          </p:cNvPr>
          <p:cNvSpPr/>
          <p:nvPr userDrawn="1"/>
        </p:nvSpPr>
        <p:spPr>
          <a:xfrm>
            <a:off x="3887852" y="5642469"/>
            <a:ext cx="245995" cy="17438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15999E60-19A4-40B8-A530-3EC988988253}"/>
              </a:ext>
            </a:extLst>
          </p:cNvPr>
          <p:cNvSpPr/>
          <p:nvPr userDrawn="1"/>
        </p:nvSpPr>
        <p:spPr>
          <a:xfrm>
            <a:off x="5392088"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17AC8A05-4D40-478F-8600-C8625EBDB683}"/>
              </a:ext>
            </a:extLst>
          </p:cNvPr>
          <p:cNvSpPr/>
          <p:nvPr userDrawn="1"/>
        </p:nvSpPr>
        <p:spPr>
          <a:xfrm>
            <a:off x="6833554"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8701C158-C50F-48A6-B495-B39842BC86B2}"/>
              </a:ext>
            </a:extLst>
          </p:cNvPr>
          <p:cNvSpPr/>
          <p:nvPr userDrawn="1"/>
        </p:nvSpPr>
        <p:spPr>
          <a:xfrm>
            <a:off x="8217342"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1007852E-0CE4-44BC-9F52-7C8689499832}"/>
              </a:ext>
            </a:extLst>
          </p:cNvPr>
          <p:cNvSpPr/>
          <p:nvPr userDrawn="1"/>
        </p:nvSpPr>
        <p:spPr>
          <a:xfrm>
            <a:off x="9598920"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C1344021-583A-4B98-9C97-7515CE51D701}"/>
              </a:ext>
            </a:extLst>
          </p:cNvPr>
          <p:cNvSpPr/>
          <p:nvPr userDrawn="1"/>
        </p:nvSpPr>
        <p:spPr>
          <a:xfrm>
            <a:off x="11006553"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15234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BA_WaysInvestinStock">
    <p:spTree>
      <p:nvGrpSpPr>
        <p:cNvPr id="1" name=""/>
        <p:cNvGrpSpPr/>
        <p:nvPr/>
      </p:nvGrpSpPr>
      <p:grpSpPr>
        <a:xfrm>
          <a:off x="0" y="0"/>
          <a:ext cx="0" cy="0"/>
          <a:chOff x="0" y="0"/>
          <a:chExt cx="0" cy="0"/>
        </a:xfrm>
      </p:grpSpPr>
      <p:pic>
        <p:nvPicPr>
          <p:cNvPr id="12" name="Picture 11" descr="A picture containing text, vector graphics&#10;&#10;Description automatically generated">
            <a:extLst>
              <a:ext uri="{FF2B5EF4-FFF2-40B4-BE49-F238E27FC236}">
                <a16:creationId xmlns:a16="http://schemas.microsoft.com/office/drawing/2014/main" id="{277FC2F4-2133-BC41-AC00-D89D446AE7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27" name="Rectangle 26">
            <a:extLst>
              <a:ext uri="{FF2B5EF4-FFF2-40B4-BE49-F238E27FC236}">
                <a16:creationId xmlns:a16="http://schemas.microsoft.com/office/drawing/2014/main" id="{D5E7878C-47D7-D240-9D95-BBD7B448F002}"/>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426F17F-1F0A-3D49-B667-F57CB1D91984}"/>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70C66C-8F94-F749-A192-59AB27F9844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E6D4AA-C841-AA49-A975-DA0B2D7C3E37}"/>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 name="TextBox 1">
            <a:extLst>
              <a:ext uri="{FF2B5EF4-FFF2-40B4-BE49-F238E27FC236}">
                <a16:creationId xmlns:a16="http://schemas.microsoft.com/office/drawing/2014/main" id="{B1F392F7-AA95-40E6-930C-8210F3D82F52}"/>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2" name="TextBox 21">
            <a:extLst>
              <a:ext uri="{FF2B5EF4-FFF2-40B4-BE49-F238E27FC236}">
                <a16:creationId xmlns:a16="http://schemas.microsoft.com/office/drawing/2014/main" id="{9A2590D3-D27E-8A43-ACAC-438696AC4CDD}"/>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3" name="TextBox 22">
            <a:extLst>
              <a:ext uri="{FF2B5EF4-FFF2-40B4-BE49-F238E27FC236}">
                <a16:creationId xmlns:a16="http://schemas.microsoft.com/office/drawing/2014/main" id="{EDA8527C-3446-2447-8368-66705AD0BD3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6" name="TextBox 25">
            <a:extLst>
              <a:ext uri="{FF2B5EF4-FFF2-40B4-BE49-F238E27FC236}">
                <a16:creationId xmlns:a16="http://schemas.microsoft.com/office/drawing/2014/main" id="{22952281-1A2B-D340-B4F1-8E975C34D49F}"/>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315621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aysInvestinStock">
    <p:spTree>
      <p:nvGrpSpPr>
        <p:cNvPr id="1" name=""/>
        <p:cNvGrpSpPr/>
        <p:nvPr/>
      </p:nvGrpSpPr>
      <p:grpSpPr>
        <a:xfrm>
          <a:off x="0" y="0"/>
          <a:ext cx="0" cy="0"/>
          <a:chOff x="0" y="0"/>
          <a:chExt cx="0" cy="0"/>
        </a:xfrm>
      </p:grpSpPr>
      <p:pic>
        <p:nvPicPr>
          <p:cNvPr id="30" name="Picture 29" descr="A picture containing text, vector graphics&#10;&#10;Description automatically generated">
            <a:extLst>
              <a:ext uri="{FF2B5EF4-FFF2-40B4-BE49-F238E27FC236}">
                <a16:creationId xmlns:a16="http://schemas.microsoft.com/office/drawing/2014/main" id="{F875844E-EA92-8F44-AC29-BD297B7072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2" name="Rectangle 21">
            <a:extLst>
              <a:ext uri="{FF2B5EF4-FFF2-40B4-BE49-F238E27FC236}">
                <a16:creationId xmlns:a16="http://schemas.microsoft.com/office/drawing/2014/main" id="{B5C976B3-0CDC-9542-B8CA-7D00220D0BC8}"/>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B6B95BB-0312-F348-9A87-85F5968F7256}"/>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4B11C8-36D8-4A44-9319-20C9B54939F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C202101-8272-5A46-A152-59AD104E6953}"/>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2634130-88FB-754F-B6BA-5196FEE3B0C7}"/>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7" name="TextBox 26">
            <a:extLst>
              <a:ext uri="{FF2B5EF4-FFF2-40B4-BE49-F238E27FC236}">
                <a16:creationId xmlns:a16="http://schemas.microsoft.com/office/drawing/2014/main" id="{8D7D5375-5B1D-5343-898C-35973D80968F}"/>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8" name="TextBox 27">
            <a:extLst>
              <a:ext uri="{FF2B5EF4-FFF2-40B4-BE49-F238E27FC236}">
                <a16:creationId xmlns:a16="http://schemas.microsoft.com/office/drawing/2014/main" id="{6297ED01-0EF0-074F-9B8B-EBC2707BB47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9" name="TextBox 28">
            <a:extLst>
              <a:ext uri="{FF2B5EF4-FFF2-40B4-BE49-F238E27FC236}">
                <a16:creationId xmlns:a16="http://schemas.microsoft.com/office/drawing/2014/main" id="{BDE6549C-467B-F649-8DD6-20F99C294431}"/>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289012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BA_WaysInvestinBonds">
    <p:spTree>
      <p:nvGrpSpPr>
        <p:cNvPr id="1" name=""/>
        <p:cNvGrpSpPr/>
        <p:nvPr/>
      </p:nvGrpSpPr>
      <p:grpSpPr>
        <a:xfrm>
          <a:off x="0" y="0"/>
          <a:ext cx="0" cy="0"/>
          <a:chOff x="0" y="0"/>
          <a:chExt cx="0" cy="0"/>
        </a:xfrm>
      </p:grpSpPr>
      <p:pic>
        <p:nvPicPr>
          <p:cNvPr id="4" name="Picture 3" descr="A picture containing text, vector graphics&#10;&#10;Description automatically generated">
            <a:extLst>
              <a:ext uri="{FF2B5EF4-FFF2-40B4-BE49-F238E27FC236}">
                <a16:creationId xmlns:a16="http://schemas.microsoft.com/office/drawing/2014/main" id="{1D8DC6AB-1250-364A-A9EB-4C045C887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72922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6" name="Rectangle 35">
            <a:extLst>
              <a:ext uri="{FF2B5EF4-FFF2-40B4-BE49-F238E27FC236}">
                <a16:creationId xmlns:a16="http://schemas.microsoft.com/office/drawing/2014/main" id="{848FB25B-803C-0341-AE3C-CCFB94BACA98}"/>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815041C-1966-0046-A372-2A7B78DC8B95}"/>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F70D29F-3754-8F49-A5C8-CAC4E8EFE42D}"/>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FA57832-098E-464C-B050-3692B77E5461}"/>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CCC1093-1598-E94E-8306-7631A4CD16B0}"/>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41" name="TextBox 40">
            <a:extLst>
              <a:ext uri="{FF2B5EF4-FFF2-40B4-BE49-F238E27FC236}">
                <a16:creationId xmlns:a16="http://schemas.microsoft.com/office/drawing/2014/main" id="{642A8C38-BE1F-1342-8218-A03629FB4ABC}"/>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42" name="TextBox 41">
            <a:extLst>
              <a:ext uri="{FF2B5EF4-FFF2-40B4-BE49-F238E27FC236}">
                <a16:creationId xmlns:a16="http://schemas.microsoft.com/office/drawing/2014/main" id="{A0EC3931-70D7-0141-9A55-00BA04FE25FA}"/>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43" name="TextBox 42">
            <a:extLst>
              <a:ext uri="{FF2B5EF4-FFF2-40B4-BE49-F238E27FC236}">
                <a16:creationId xmlns:a16="http://schemas.microsoft.com/office/drawing/2014/main" id="{956B8DE1-6452-EE4C-B30A-67E15D11B6FB}"/>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682304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aysInvestinBonds">
    <p:spTree>
      <p:nvGrpSpPr>
        <p:cNvPr id="1" name=""/>
        <p:cNvGrpSpPr/>
        <p:nvPr/>
      </p:nvGrpSpPr>
      <p:grpSpPr>
        <a:xfrm>
          <a:off x="0" y="0"/>
          <a:ext cx="0" cy="0"/>
          <a:chOff x="0" y="0"/>
          <a:chExt cx="0" cy="0"/>
        </a:xfrm>
      </p:grpSpPr>
      <p:pic>
        <p:nvPicPr>
          <p:cNvPr id="27" name="Picture 26" descr="A picture containing text, vector graphics&#10;&#10;Description automatically generated">
            <a:extLst>
              <a:ext uri="{FF2B5EF4-FFF2-40B4-BE49-F238E27FC236}">
                <a16:creationId xmlns:a16="http://schemas.microsoft.com/office/drawing/2014/main" id="{26478646-D75D-8446-87EF-5944CFF45F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69493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7" name="Rectangle 16">
            <a:extLst>
              <a:ext uri="{FF2B5EF4-FFF2-40B4-BE49-F238E27FC236}">
                <a16:creationId xmlns:a16="http://schemas.microsoft.com/office/drawing/2014/main" id="{865F6ADF-CA10-6742-B2C2-7EA780BCBACD}"/>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F6AC81C-2AD2-A145-8148-C09CA4476C78}"/>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AFDEF2-4855-DD47-8CE2-670F3B3A3A52}"/>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62F778-5079-674D-BAEF-08A6D5B03D44}"/>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455E7F5-5416-AE42-9C08-CE783A97D8ED}"/>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23" name="TextBox 22">
            <a:extLst>
              <a:ext uri="{FF2B5EF4-FFF2-40B4-BE49-F238E27FC236}">
                <a16:creationId xmlns:a16="http://schemas.microsoft.com/office/drawing/2014/main" id="{AB7D635C-9132-AC45-B191-0CE21898AFD9}"/>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24" name="TextBox 23">
            <a:extLst>
              <a:ext uri="{FF2B5EF4-FFF2-40B4-BE49-F238E27FC236}">
                <a16:creationId xmlns:a16="http://schemas.microsoft.com/office/drawing/2014/main" id="{A20CB3A2-2139-D74E-BF73-CDF51381C01F}"/>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25" name="TextBox 24">
            <a:extLst>
              <a:ext uri="{FF2B5EF4-FFF2-40B4-BE49-F238E27FC236}">
                <a16:creationId xmlns:a16="http://schemas.microsoft.com/office/drawing/2014/main" id="{A1A582EF-B39B-D945-992B-0E2B74940B21}"/>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1586688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BA_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and are used in portfolios to help diversify and provide predictable income.</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 and generally low returns. </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and a relatively safe source of stable returns.</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3260066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and are used in portfolios to help diversify and provide predictable income.</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 and generally low returns. </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and a relatively safe source of stable returns.</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4013738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BA_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18" name="Group 17">
            <a:extLst>
              <a:ext uri="{FF2B5EF4-FFF2-40B4-BE49-F238E27FC236}">
                <a16:creationId xmlns:a16="http://schemas.microsoft.com/office/drawing/2014/main" id="{E2E938B1-5F16-B44A-8298-407C02B09245}"/>
              </a:ext>
            </a:extLst>
          </p:cNvPr>
          <p:cNvGrpSpPr/>
          <p:nvPr userDrawn="1"/>
        </p:nvGrpSpPr>
        <p:grpSpPr>
          <a:xfrm>
            <a:off x="4590822" y="2168425"/>
            <a:ext cx="7264275" cy="3304779"/>
            <a:chOff x="4590822" y="2168425"/>
            <a:chExt cx="7264275" cy="3304779"/>
          </a:xfrm>
        </p:grpSpPr>
        <p:grpSp>
          <p:nvGrpSpPr>
            <p:cNvPr id="19" name="Group 18">
              <a:extLst>
                <a:ext uri="{FF2B5EF4-FFF2-40B4-BE49-F238E27FC236}">
                  <a16:creationId xmlns:a16="http://schemas.microsoft.com/office/drawing/2014/main" id="{337D7475-0143-A741-8E30-7CBCA829AA55}"/>
                </a:ext>
              </a:extLst>
            </p:cNvPr>
            <p:cNvGrpSpPr/>
            <p:nvPr userDrawn="1"/>
          </p:nvGrpSpPr>
          <p:grpSpPr>
            <a:xfrm>
              <a:off x="4590822" y="2547203"/>
              <a:ext cx="7264275" cy="2926001"/>
              <a:chOff x="4590822" y="2547203"/>
              <a:chExt cx="7264275" cy="2926001"/>
            </a:xfrm>
          </p:grpSpPr>
          <p:grpSp>
            <p:nvGrpSpPr>
              <p:cNvPr id="21" name="Group 20">
                <a:extLst>
                  <a:ext uri="{FF2B5EF4-FFF2-40B4-BE49-F238E27FC236}">
                    <a16:creationId xmlns:a16="http://schemas.microsoft.com/office/drawing/2014/main" id="{52391FE1-AC80-7D41-AD05-D9CCC260DB50}"/>
                  </a:ext>
                </a:extLst>
              </p:cNvPr>
              <p:cNvGrpSpPr/>
              <p:nvPr userDrawn="1"/>
            </p:nvGrpSpPr>
            <p:grpSpPr>
              <a:xfrm flipH="1">
                <a:off x="9024731" y="2602389"/>
                <a:ext cx="628887" cy="341983"/>
                <a:chOff x="6791435" y="2602389"/>
                <a:chExt cx="628887" cy="341983"/>
              </a:xfrm>
            </p:grpSpPr>
            <p:cxnSp>
              <p:nvCxnSpPr>
                <p:cNvPr id="49" name="Straight Connector 48">
                  <a:extLst>
                    <a:ext uri="{FF2B5EF4-FFF2-40B4-BE49-F238E27FC236}">
                      <a16:creationId xmlns:a16="http://schemas.microsoft.com/office/drawing/2014/main" id="{AE5DC67F-C7BE-BC47-BA9C-50675B00F1FF}"/>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6EA4C10-A540-084A-94FB-9E572308BD13}"/>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51" name="Oval 50">
                  <a:extLst>
                    <a:ext uri="{FF2B5EF4-FFF2-40B4-BE49-F238E27FC236}">
                      <a16:creationId xmlns:a16="http://schemas.microsoft.com/office/drawing/2014/main" id="{ED025125-43C2-9346-A4B0-E99DDF0A5AC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0B0DFAE3-059D-F648-9719-2D0DBCED3542}"/>
                  </a:ext>
                </a:extLst>
              </p:cNvPr>
              <p:cNvGrpSpPr/>
              <p:nvPr userDrawn="1"/>
            </p:nvGrpSpPr>
            <p:grpSpPr>
              <a:xfrm rot="10800000">
                <a:off x="9024732" y="4418192"/>
                <a:ext cx="628887" cy="341983"/>
                <a:chOff x="6791435" y="2602389"/>
                <a:chExt cx="628887" cy="341983"/>
              </a:xfrm>
            </p:grpSpPr>
            <p:cxnSp>
              <p:nvCxnSpPr>
                <p:cNvPr id="46" name="Straight Connector 45">
                  <a:extLst>
                    <a:ext uri="{FF2B5EF4-FFF2-40B4-BE49-F238E27FC236}">
                      <a16:creationId xmlns:a16="http://schemas.microsoft.com/office/drawing/2014/main" id="{9BFB7F66-D545-6341-A913-95D46B0EED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09C0BC7-1A66-BA48-B268-3DFBBD20E58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D2741BBB-D42B-C944-BBD4-1C1FEA7BD7A3}"/>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E34AFBAA-6747-9245-8AD3-18E3CFF31FBB}"/>
                  </a:ext>
                </a:extLst>
              </p:cNvPr>
              <p:cNvGrpSpPr/>
              <p:nvPr userDrawn="1"/>
            </p:nvGrpSpPr>
            <p:grpSpPr>
              <a:xfrm>
                <a:off x="6791434" y="2602389"/>
                <a:ext cx="628887" cy="341983"/>
                <a:chOff x="6791435" y="2602389"/>
                <a:chExt cx="628887" cy="341983"/>
              </a:xfrm>
            </p:grpSpPr>
            <p:cxnSp>
              <p:nvCxnSpPr>
                <p:cNvPr id="43" name="Straight Connector 42">
                  <a:extLst>
                    <a:ext uri="{FF2B5EF4-FFF2-40B4-BE49-F238E27FC236}">
                      <a16:creationId xmlns:a16="http://schemas.microsoft.com/office/drawing/2014/main" id="{55A44DDF-3DA0-3C4E-8CA1-6895CF2E88E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181D8C0-3352-3949-9AEB-223A62FBCFA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825AC205-9E49-D648-BA4C-1CBA8192674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A96D7E87-F9CE-F24D-94E5-C8D825D105EA}"/>
                  </a:ext>
                </a:extLst>
              </p:cNvPr>
              <p:cNvGrpSpPr/>
              <p:nvPr userDrawn="1"/>
            </p:nvGrpSpPr>
            <p:grpSpPr>
              <a:xfrm>
                <a:off x="9734355" y="2547203"/>
                <a:ext cx="2053507" cy="1168374"/>
                <a:chOff x="9734355" y="2547203"/>
                <a:chExt cx="2053507" cy="1168374"/>
              </a:xfrm>
            </p:grpSpPr>
            <p:sp>
              <p:nvSpPr>
                <p:cNvPr id="41" name="Rectangle 40">
                  <a:extLst>
                    <a:ext uri="{FF2B5EF4-FFF2-40B4-BE49-F238E27FC236}">
                      <a16:creationId xmlns:a16="http://schemas.microsoft.com/office/drawing/2014/main" id="{AEF197AE-3E96-EC46-AC31-F2A52C2B80C6}"/>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42" name="Rectangle 41">
                  <a:extLst>
                    <a:ext uri="{FF2B5EF4-FFF2-40B4-BE49-F238E27FC236}">
                      <a16:creationId xmlns:a16="http://schemas.microsoft.com/office/drawing/2014/main" id="{815B4500-2135-8D4E-869E-FB9180428D60}"/>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5" name="Group 24">
                <a:extLst>
                  <a:ext uri="{FF2B5EF4-FFF2-40B4-BE49-F238E27FC236}">
                    <a16:creationId xmlns:a16="http://schemas.microsoft.com/office/drawing/2014/main" id="{C3276BFF-CC8F-EF46-BECC-96947B9C9FFB}"/>
                  </a:ext>
                </a:extLst>
              </p:cNvPr>
              <p:cNvGrpSpPr/>
              <p:nvPr userDrawn="1"/>
            </p:nvGrpSpPr>
            <p:grpSpPr>
              <a:xfrm>
                <a:off x="4590822" y="2547203"/>
                <a:ext cx="2187978" cy="1043080"/>
                <a:chOff x="4590822" y="2547203"/>
                <a:chExt cx="2187978" cy="1043080"/>
              </a:xfrm>
            </p:grpSpPr>
            <p:sp>
              <p:nvSpPr>
                <p:cNvPr id="39" name="Rectangle 38">
                  <a:extLst>
                    <a:ext uri="{FF2B5EF4-FFF2-40B4-BE49-F238E27FC236}">
                      <a16:creationId xmlns:a16="http://schemas.microsoft.com/office/drawing/2014/main" id="{35F0A4A5-DC9A-2349-B590-763F5480EB9C}"/>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40" name="Rectangle 39">
                  <a:extLst>
                    <a:ext uri="{FF2B5EF4-FFF2-40B4-BE49-F238E27FC236}">
                      <a16:creationId xmlns:a16="http://schemas.microsoft.com/office/drawing/2014/main" id="{394932A0-7C60-F149-99AA-699AA0D37A2A}"/>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6" name="Group 25">
                <a:extLst>
                  <a:ext uri="{FF2B5EF4-FFF2-40B4-BE49-F238E27FC236}">
                    <a16:creationId xmlns:a16="http://schemas.microsoft.com/office/drawing/2014/main" id="{D5B58A95-8DCE-8949-A69C-37AC5173921F}"/>
                  </a:ext>
                </a:extLst>
              </p:cNvPr>
              <p:cNvGrpSpPr/>
              <p:nvPr userDrawn="1"/>
            </p:nvGrpSpPr>
            <p:grpSpPr>
              <a:xfrm>
                <a:off x="9667119" y="4548723"/>
                <a:ext cx="2187978" cy="704336"/>
                <a:chOff x="9667119" y="4548723"/>
                <a:chExt cx="2187978" cy="704336"/>
              </a:xfrm>
            </p:grpSpPr>
            <p:sp>
              <p:nvSpPr>
                <p:cNvPr id="37" name="Rectangle 36">
                  <a:extLst>
                    <a:ext uri="{FF2B5EF4-FFF2-40B4-BE49-F238E27FC236}">
                      <a16:creationId xmlns:a16="http://schemas.microsoft.com/office/drawing/2014/main" id="{AD4E9B04-AF68-3547-AC9C-F0195A001CB2}"/>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38" name="Rectangle 37">
                  <a:extLst>
                    <a:ext uri="{FF2B5EF4-FFF2-40B4-BE49-F238E27FC236}">
                      <a16:creationId xmlns:a16="http://schemas.microsoft.com/office/drawing/2014/main" id="{1C93B18F-D5DD-5B4A-B446-5194C4D43E1F}"/>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7" name="Group 26">
                <a:extLst>
                  <a:ext uri="{FF2B5EF4-FFF2-40B4-BE49-F238E27FC236}">
                    <a16:creationId xmlns:a16="http://schemas.microsoft.com/office/drawing/2014/main" id="{5077007A-A773-5647-8812-884E9AF6EEA2}"/>
                  </a:ext>
                </a:extLst>
              </p:cNvPr>
              <p:cNvGrpSpPr/>
              <p:nvPr userDrawn="1"/>
            </p:nvGrpSpPr>
            <p:grpSpPr>
              <a:xfrm>
                <a:off x="4590822" y="4548723"/>
                <a:ext cx="2187978" cy="924481"/>
                <a:chOff x="4590822" y="4548723"/>
                <a:chExt cx="2187978" cy="924481"/>
              </a:xfrm>
            </p:grpSpPr>
            <p:sp>
              <p:nvSpPr>
                <p:cNvPr id="35" name="Rectangle 34">
                  <a:extLst>
                    <a:ext uri="{FF2B5EF4-FFF2-40B4-BE49-F238E27FC236}">
                      <a16:creationId xmlns:a16="http://schemas.microsoft.com/office/drawing/2014/main" id="{3462C6CE-94CA-0942-89C1-923FACD1382F}"/>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36" name="Rectangle 35">
                  <a:extLst>
                    <a:ext uri="{FF2B5EF4-FFF2-40B4-BE49-F238E27FC236}">
                      <a16:creationId xmlns:a16="http://schemas.microsoft.com/office/drawing/2014/main" id="{B5F73E03-8F89-B141-8DCA-2D72C134837F}"/>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8" name="Group 27">
                <a:extLst>
                  <a:ext uri="{FF2B5EF4-FFF2-40B4-BE49-F238E27FC236}">
                    <a16:creationId xmlns:a16="http://schemas.microsoft.com/office/drawing/2014/main" id="{187D195E-7762-0B40-A58D-14035FB672E7}"/>
                  </a:ext>
                </a:extLst>
              </p:cNvPr>
              <p:cNvGrpSpPr/>
              <p:nvPr userDrawn="1"/>
            </p:nvGrpSpPr>
            <p:grpSpPr>
              <a:xfrm rot="10800000" flipH="1">
                <a:off x="6791435" y="4418192"/>
                <a:ext cx="628887" cy="341983"/>
                <a:chOff x="6791435" y="2602389"/>
                <a:chExt cx="628887" cy="341983"/>
              </a:xfrm>
            </p:grpSpPr>
            <p:cxnSp>
              <p:nvCxnSpPr>
                <p:cNvPr id="30" name="Straight Connector 29">
                  <a:extLst>
                    <a:ext uri="{FF2B5EF4-FFF2-40B4-BE49-F238E27FC236}">
                      <a16:creationId xmlns:a16="http://schemas.microsoft.com/office/drawing/2014/main" id="{911CCF7C-4B4B-984E-AB94-F2173F5BE2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EF18415-AC48-E04D-AA8E-712AFF0CBD31}"/>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DABB7183-4E1E-4544-91C1-902B42CC2455}"/>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Oval 28">
                <a:extLst>
                  <a:ext uri="{FF2B5EF4-FFF2-40B4-BE49-F238E27FC236}">
                    <a16:creationId xmlns:a16="http://schemas.microsoft.com/office/drawing/2014/main" id="{C6074F06-2665-0C40-9BDC-120CCB1B3F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 name="Picture 19" descr="A picture containing text&#10;&#10;Description automatically generated">
              <a:extLst>
                <a:ext uri="{FF2B5EF4-FFF2-40B4-BE49-F238E27FC236}">
                  <a16:creationId xmlns:a16="http://schemas.microsoft.com/office/drawing/2014/main" id="{2F269AA0-72BC-8044-BBC1-8930F081E8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3861622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41" name="Group 40">
            <a:extLst>
              <a:ext uri="{FF2B5EF4-FFF2-40B4-BE49-F238E27FC236}">
                <a16:creationId xmlns:a16="http://schemas.microsoft.com/office/drawing/2014/main" id="{5C9488F5-C07A-7E4A-B43A-A2F9E2A8F6C9}"/>
              </a:ext>
            </a:extLst>
          </p:cNvPr>
          <p:cNvGrpSpPr/>
          <p:nvPr userDrawn="1"/>
        </p:nvGrpSpPr>
        <p:grpSpPr>
          <a:xfrm>
            <a:off x="4590822" y="2168425"/>
            <a:ext cx="7264275" cy="3304779"/>
            <a:chOff x="4590822" y="2168425"/>
            <a:chExt cx="7264275" cy="3304779"/>
          </a:xfrm>
        </p:grpSpPr>
        <p:grpSp>
          <p:nvGrpSpPr>
            <p:cNvPr id="42" name="Group 41">
              <a:extLst>
                <a:ext uri="{FF2B5EF4-FFF2-40B4-BE49-F238E27FC236}">
                  <a16:creationId xmlns:a16="http://schemas.microsoft.com/office/drawing/2014/main" id="{1B9B6212-4D80-E54B-BB47-FE9F8E811EE3}"/>
                </a:ext>
              </a:extLst>
            </p:cNvPr>
            <p:cNvGrpSpPr/>
            <p:nvPr userDrawn="1"/>
          </p:nvGrpSpPr>
          <p:grpSpPr>
            <a:xfrm>
              <a:off x="4590822" y="2547203"/>
              <a:ext cx="7264275" cy="2926001"/>
              <a:chOff x="4590822" y="2547203"/>
              <a:chExt cx="7264275" cy="2926001"/>
            </a:xfrm>
          </p:grpSpPr>
          <p:grpSp>
            <p:nvGrpSpPr>
              <p:cNvPr id="46" name="Group 45">
                <a:extLst>
                  <a:ext uri="{FF2B5EF4-FFF2-40B4-BE49-F238E27FC236}">
                    <a16:creationId xmlns:a16="http://schemas.microsoft.com/office/drawing/2014/main" id="{4AA1DCB6-4923-1A43-83ED-BDB9835A7055}"/>
                  </a:ext>
                </a:extLst>
              </p:cNvPr>
              <p:cNvGrpSpPr/>
              <p:nvPr userDrawn="1"/>
            </p:nvGrpSpPr>
            <p:grpSpPr>
              <a:xfrm flipH="1">
                <a:off x="9024731" y="2602389"/>
                <a:ext cx="628887" cy="341983"/>
                <a:chOff x="6791435" y="2602389"/>
                <a:chExt cx="628887" cy="341983"/>
              </a:xfrm>
            </p:grpSpPr>
            <p:cxnSp>
              <p:nvCxnSpPr>
                <p:cNvPr id="101" name="Straight Connector 100">
                  <a:extLst>
                    <a:ext uri="{FF2B5EF4-FFF2-40B4-BE49-F238E27FC236}">
                      <a16:creationId xmlns:a16="http://schemas.microsoft.com/office/drawing/2014/main" id="{10AC073E-BA39-C043-9F6D-E3692A92F35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13988EBE-2AC5-9743-BEFF-BC7972B7DEF7}"/>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3" name="Oval 102">
                  <a:extLst>
                    <a:ext uri="{FF2B5EF4-FFF2-40B4-BE49-F238E27FC236}">
                      <a16:creationId xmlns:a16="http://schemas.microsoft.com/office/drawing/2014/main" id="{13411B81-B4D0-194B-8AC8-11F9259E69CA}"/>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71F5AEC7-F327-AD43-8F9E-6C534DFA9C4D}"/>
                  </a:ext>
                </a:extLst>
              </p:cNvPr>
              <p:cNvGrpSpPr/>
              <p:nvPr userDrawn="1"/>
            </p:nvGrpSpPr>
            <p:grpSpPr>
              <a:xfrm rot="10800000">
                <a:off x="9024732" y="4418192"/>
                <a:ext cx="628887" cy="341983"/>
                <a:chOff x="6791435" y="2602389"/>
                <a:chExt cx="628887" cy="341983"/>
              </a:xfrm>
            </p:grpSpPr>
            <p:cxnSp>
              <p:nvCxnSpPr>
                <p:cNvPr id="98" name="Straight Connector 97">
                  <a:extLst>
                    <a:ext uri="{FF2B5EF4-FFF2-40B4-BE49-F238E27FC236}">
                      <a16:creationId xmlns:a16="http://schemas.microsoft.com/office/drawing/2014/main" id="{4BC3C8A9-CB69-3249-A7C4-2B57784113B1}"/>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F86696A-4834-FF43-9D6F-E244B9F9A68A}"/>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a16="http://schemas.microsoft.com/office/drawing/2014/main" id="{CD501779-C3C1-6142-8EBE-9A4F3855DA82}"/>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674292C0-E407-6C49-BDBA-3B3AAB4B07B7}"/>
                  </a:ext>
                </a:extLst>
              </p:cNvPr>
              <p:cNvGrpSpPr/>
              <p:nvPr userDrawn="1"/>
            </p:nvGrpSpPr>
            <p:grpSpPr>
              <a:xfrm>
                <a:off x="6791434" y="2602389"/>
                <a:ext cx="628887" cy="341983"/>
                <a:chOff x="6791435" y="2602389"/>
                <a:chExt cx="628887" cy="341983"/>
              </a:xfrm>
            </p:grpSpPr>
            <p:cxnSp>
              <p:nvCxnSpPr>
                <p:cNvPr id="90" name="Straight Connector 89">
                  <a:extLst>
                    <a:ext uri="{FF2B5EF4-FFF2-40B4-BE49-F238E27FC236}">
                      <a16:creationId xmlns:a16="http://schemas.microsoft.com/office/drawing/2014/main" id="{6F404D7F-3AED-5048-89F2-2DE16093056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CA300A1-9F5F-2D40-B1ED-50A4D993427F}"/>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97" name="Oval 96">
                  <a:extLst>
                    <a:ext uri="{FF2B5EF4-FFF2-40B4-BE49-F238E27FC236}">
                      <a16:creationId xmlns:a16="http://schemas.microsoft.com/office/drawing/2014/main" id="{51A0DB06-5819-F544-BFAC-411B22BD0E27}"/>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BAE40BC8-4E1A-324D-9C98-8A71EC16A07D}"/>
                  </a:ext>
                </a:extLst>
              </p:cNvPr>
              <p:cNvGrpSpPr/>
              <p:nvPr userDrawn="1"/>
            </p:nvGrpSpPr>
            <p:grpSpPr>
              <a:xfrm>
                <a:off x="9734355" y="2547203"/>
                <a:ext cx="2053507" cy="1168374"/>
                <a:chOff x="9734355" y="2547203"/>
                <a:chExt cx="2053507" cy="1168374"/>
              </a:xfrm>
            </p:grpSpPr>
            <p:sp>
              <p:nvSpPr>
                <p:cNvPr id="88" name="Rectangle 87">
                  <a:extLst>
                    <a:ext uri="{FF2B5EF4-FFF2-40B4-BE49-F238E27FC236}">
                      <a16:creationId xmlns:a16="http://schemas.microsoft.com/office/drawing/2014/main" id="{5CB494D9-3B61-5242-8457-DF0DAD74370E}"/>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89" name="Rectangle 88">
                  <a:extLst>
                    <a:ext uri="{FF2B5EF4-FFF2-40B4-BE49-F238E27FC236}">
                      <a16:creationId xmlns:a16="http://schemas.microsoft.com/office/drawing/2014/main" id="{1A5E6F9F-79EA-824C-98BC-8BBC8E1D6DBE}"/>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2" name="Group 51">
                <a:extLst>
                  <a:ext uri="{FF2B5EF4-FFF2-40B4-BE49-F238E27FC236}">
                    <a16:creationId xmlns:a16="http://schemas.microsoft.com/office/drawing/2014/main" id="{CAFB8395-B76B-F74A-94EB-C1A3399883A9}"/>
                  </a:ext>
                </a:extLst>
              </p:cNvPr>
              <p:cNvGrpSpPr/>
              <p:nvPr userDrawn="1"/>
            </p:nvGrpSpPr>
            <p:grpSpPr>
              <a:xfrm>
                <a:off x="4590822" y="2547203"/>
                <a:ext cx="2187978" cy="1043080"/>
                <a:chOff x="4590822" y="2547203"/>
                <a:chExt cx="2187978" cy="1043080"/>
              </a:xfrm>
            </p:grpSpPr>
            <p:sp>
              <p:nvSpPr>
                <p:cNvPr id="86" name="Rectangle 85">
                  <a:extLst>
                    <a:ext uri="{FF2B5EF4-FFF2-40B4-BE49-F238E27FC236}">
                      <a16:creationId xmlns:a16="http://schemas.microsoft.com/office/drawing/2014/main" id="{53BC9859-13C4-F244-8A11-FF4CA19423D0}"/>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87" name="Rectangle 86">
                  <a:extLst>
                    <a:ext uri="{FF2B5EF4-FFF2-40B4-BE49-F238E27FC236}">
                      <a16:creationId xmlns:a16="http://schemas.microsoft.com/office/drawing/2014/main" id="{1D29E1EC-9EED-774C-BEF5-7427FC62E53B}"/>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7" name="Group 56">
                <a:extLst>
                  <a:ext uri="{FF2B5EF4-FFF2-40B4-BE49-F238E27FC236}">
                    <a16:creationId xmlns:a16="http://schemas.microsoft.com/office/drawing/2014/main" id="{6615E5C2-583A-1548-AC55-9788CC454387}"/>
                  </a:ext>
                </a:extLst>
              </p:cNvPr>
              <p:cNvGrpSpPr/>
              <p:nvPr userDrawn="1"/>
            </p:nvGrpSpPr>
            <p:grpSpPr>
              <a:xfrm>
                <a:off x="9667119" y="4548723"/>
                <a:ext cx="2187978" cy="704336"/>
                <a:chOff x="9667119" y="4548723"/>
                <a:chExt cx="2187978" cy="704336"/>
              </a:xfrm>
            </p:grpSpPr>
            <p:sp>
              <p:nvSpPr>
                <p:cNvPr id="84" name="Rectangle 83">
                  <a:extLst>
                    <a:ext uri="{FF2B5EF4-FFF2-40B4-BE49-F238E27FC236}">
                      <a16:creationId xmlns:a16="http://schemas.microsoft.com/office/drawing/2014/main" id="{C002462D-3BFD-3248-965C-4F25517D628F}"/>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85" name="Rectangle 84">
                  <a:extLst>
                    <a:ext uri="{FF2B5EF4-FFF2-40B4-BE49-F238E27FC236}">
                      <a16:creationId xmlns:a16="http://schemas.microsoft.com/office/drawing/2014/main" id="{8B14A13D-8E04-DC41-99FC-751D7840D528}"/>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8" name="Group 57">
                <a:extLst>
                  <a:ext uri="{FF2B5EF4-FFF2-40B4-BE49-F238E27FC236}">
                    <a16:creationId xmlns:a16="http://schemas.microsoft.com/office/drawing/2014/main" id="{AC18E552-0BDE-F244-86F3-0AA6D10D8ED0}"/>
                  </a:ext>
                </a:extLst>
              </p:cNvPr>
              <p:cNvGrpSpPr/>
              <p:nvPr userDrawn="1"/>
            </p:nvGrpSpPr>
            <p:grpSpPr>
              <a:xfrm>
                <a:off x="4590822" y="4548723"/>
                <a:ext cx="2187978" cy="924481"/>
                <a:chOff x="4590822" y="4548723"/>
                <a:chExt cx="2187978" cy="924481"/>
              </a:xfrm>
            </p:grpSpPr>
            <p:sp>
              <p:nvSpPr>
                <p:cNvPr id="82" name="Rectangle 81">
                  <a:extLst>
                    <a:ext uri="{FF2B5EF4-FFF2-40B4-BE49-F238E27FC236}">
                      <a16:creationId xmlns:a16="http://schemas.microsoft.com/office/drawing/2014/main" id="{6E66B382-9564-7444-8D9F-03023448A94E}"/>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83" name="Rectangle 82">
                  <a:extLst>
                    <a:ext uri="{FF2B5EF4-FFF2-40B4-BE49-F238E27FC236}">
                      <a16:creationId xmlns:a16="http://schemas.microsoft.com/office/drawing/2014/main" id="{78123AD2-337B-BB40-A74C-67A00D6E0670}"/>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67" name="Group 66">
                <a:extLst>
                  <a:ext uri="{FF2B5EF4-FFF2-40B4-BE49-F238E27FC236}">
                    <a16:creationId xmlns:a16="http://schemas.microsoft.com/office/drawing/2014/main" id="{CCC11B95-9466-D24E-B55E-9DEC09EC2A47}"/>
                  </a:ext>
                </a:extLst>
              </p:cNvPr>
              <p:cNvGrpSpPr/>
              <p:nvPr userDrawn="1"/>
            </p:nvGrpSpPr>
            <p:grpSpPr>
              <a:xfrm rot="10800000" flipH="1">
                <a:off x="6791435" y="4418192"/>
                <a:ext cx="628887" cy="341983"/>
                <a:chOff x="6791435" y="2602389"/>
                <a:chExt cx="628887" cy="341983"/>
              </a:xfrm>
            </p:grpSpPr>
            <p:cxnSp>
              <p:nvCxnSpPr>
                <p:cNvPr id="69" name="Straight Connector 68">
                  <a:extLst>
                    <a:ext uri="{FF2B5EF4-FFF2-40B4-BE49-F238E27FC236}">
                      <a16:creationId xmlns:a16="http://schemas.microsoft.com/office/drawing/2014/main" id="{A12CC225-9DB8-E748-BE14-46ABE85BBB8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FA8B601-A9B8-9A41-AC82-9C167F0671A5}"/>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8C9BFB75-812A-9647-8363-9B9AB6850F41}"/>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8" name="Oval 67">
                <a:extLst>
                  <a:ext uri="{FF2B5EF4-FFF2-40B4-BE49-F238E27FC236}">
                    <a16:creationId xmlns:a16="http://schemas.microsoft.com/office/drawing/2014/main" id="{38F3F276-2E40-D641-B87F-53FF3FCD84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5" name="Picture 44" descr="A picture containing text&#10;&#10;Description automatically generated">
              <a:extLst>
                <a:ext uri="{FF2B5EF4-FFF2-40B4-BE49-F238E27FC236}">
                  <a16:creationId xmlns:a16="http://schemas.microsoft.com/office/drawing/2014/main" id="{5D8090F1-40B2-D84B-B71C-2D3B369E78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3921477866"/>
      </p:ext>
    </p:extLst>
  </p:cSld>
  <p:clrMapOvr>
    <a:masterClrMapping/>
  </p:clrMapOvr>
  <p:extLst>
    <p:ext uri="{DCECCB84-F9BA-43D5-87BE-67443E8EF086}">
      <p15:sldGuideLst xmlns:p15="http://schemas.microsoft.com/office/powerpoint/2012/main">
        <p15:guide id="1" pos="2928">
          <p15:clr>
            <a:srgbClr val="FBAE40"/>
          </p15:clr>
        </p15:guide>
        <p15:guide id="2" pos="7416">
          <p15:clr>
            <a:srgbClr val="FBAE40"/>
          </p15:clr>
        </p15:guide>
        <p15:guide id="3" orient="horz" pos="3480">
          <p15:clr>
            <a:srgbClr val="FBAE40"/>
          </p15:clr>
        </p15:guide>
        <p15:guide id="4" orient="horz" pos="12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BA_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a:t>
            </a:r>
            <a:br>
              <a:rPr lang="en-US" sz="1400" dirty="0">
                <a:latin typeface="Georgia" panose="02040502050405020303" pitchFamily="18" charset="0"/>
              </a:rPr>
            </a:br>
            <a:r>
              <a:rPr lang="en-US" sz="1400" dirty="0">
                <a:latin typeface="Georgia" panose="02040502050405020303" pitchFamily="18" charset="0"/>
              </a:rPr>
              <a:t>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1229361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     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34094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BA_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 </a:t>
            </a:r>
            <a:r>
              <a:rPr lang="en-US" sz="1200" u="none" dirty="0">
                <a:solidFill>
                  <a:schemeClr val="tx1"/>
                </a:solidFill>
              </a:rPr>
              <a:t>401(k) plan.</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6" name="TextBox 25">
            <a:extLst>
              <a:ext uri="{FF2B5EF4-FFF2-40B4-BE49-F238E27FC236}">
                <a16:creationId xmlns:a16="http://schemas.microsoft.com/office/drawing/2014/main" id="{BBD8231E-CD4A-4A0B-94C5-A889305816CE}"/>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29" name="Chart 28">
            <a:extLst>
              <a:ext uri="{FF2B5EF4-FFF2-40B4-BE49-F238E27FC236}">
                <a16:creationId xmlns:a16="http://schemas.microsoft.com/office/drawing/2014/main" id="{A5CA566C-0576-4162-9349-1488820C6461}"/>
              </a:ext>
            </a:extLst>
          </p:cNvPr>
          <p:cNvGraphicFramePr/>
          <p:nvPr userDrawn="1">
            <p:extLst>
              <p:ext uri="{D42A27DB-BD31-4B8C-83A1-F6EECF244321}">
                <p14:modId xmlns:p14="http://schemas.microsoft.com/office/powerpoint/2010/main" val="4273971919"/>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EAAAD9D4-5E7C-42D1-AC5A-EA61DD915DC1}"/>
              </a:ext>
            </a:extLst>
          </p:cNvPr>
          <p:cNvGraphicFramePr/>
          <p:nvPr userDrawn="1">
            <p:extLst>
              <p:ext uri="{D42A27DB-BD31-4B8C-83A1-F6EECF244321}">
                <p14:modId xmlns:p14="http://schemas.microsoft.com/office/powerpoint/2010/main" val="3570780331"/>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1" name="Chart 30">
            <a:extLst>
              <a:ext uri="{FF2B5EF4-FFF2-40B4-BE49-F238E27FC236}">
                <a16:creationId xmlns:a16="http://schemas.microsoft.com/office/drawing/2014/main" id="{9A6F2D0F-B8A1-447B-95A9-2FD443BC71B2}"/>
              </a:ext>
            </a:extLst>
          </p:cNvPr>
          <p:cNvGraphicFramePr/>
          <p:nvPr userDrawn="1">
            <p:extLst>
              <p:ext uri="{D42A27DB-BD31-4B8C-83A1-F6EECF244321}">
                <p14:modId xmlns:p14="http://schemas.microsoft.com/office/powerpoint/2010/main" val="924142171"/>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32" name="TextBox 31">
            <a:extLst>
              <a:ext uri="{FF2B5EF4-FFF2-40B4-BE49-F238E27FC236}">
                <a16:creationId xmlns:a16="http://schemas.microsoft.com/office/drawing/2014/main" id="{E06FA8B7-6962-436D-8DC3-71CC6E621F58}"/>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33" name="TextBox 32">
            <a:extLst>
              <a:ext uri="{FF2B5EF4-FFF2-40B4-BE49-F238E27FC236}">
                <a16:creationId xmlns:a16="http://schemas.microsoft.com/office/drawing/2014/main" id="{2022B7AB-D38B-477A-99AC-CD0223FDA8D9}"/>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34" name="TextBox 33">
            <a:extLst>
              <a:ext uri="{FF2B5EF4-FFF2-40B4-BE49-F238E27FC236}">
                <a16:creationId xmlns:a16="http://schemas.microsoft.com/office/drawing/2014/main" id="{AC6A29A8-32B3-48C3-98AF-66CC51F3EE1A}"/>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35" name="Rectangle 34">
            <a:extLst>
              <a:ext uri="{FF2B5EF4-FFF2-40B4-BE49-F238E27FC236}">
                <a16:creationId xmlns:a16="http://schemas.microsoft.com/office/drawing/2014/main" id="{BC1B14C9-C99D-4710-8A8B-7755437230CA}"/>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06D3F0FC-A563-4DBD-8184-991B65404DAF}"/>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41" name="Rectangle 40">
            <a:extLst>
              <a:ext uri="{FF2B5EF4-FFF2-40B4-BE49-F238E27FC236}">
                <a16:creationId xmlns:a16="http://schemas.microsoft.com/office/drawing/2014/main" id="{B2B39704-45C8-46B6-ACDA-A96DD61D2344}"/>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2" name="TextBox 41">
            <a:extLst>
              <a:ext uri="{FF2B5EF4-FFF2-40B4-BE49-F238E27FC236}">
                <a16:creationId xmlns:a16="http://schemas.microsoft.com/office/drawing/2014/main" id="{A1141449-7347-4AAB-8B1F-5CB7354DC96F}"/>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44" name="Rectangle 43">
            <a:extLst>
              <a:ext uri="{FF2B5EF4-FFF2-40B4-BE49-F238E27FC236}">
                <a16:creationId xmlns:a16="http://schemas.microsoft.com/office/drawing/2014/main" id="{0CFB373E-5062-47BE-8874-5B263E7B6BA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5" name="TextBox 44">
            <a:extLst>
              <a:ext uri="{FF2B5EF4-FFF2-40B4-BE49-F238E27FC236}">
                <a16:creationId xmlns:a16="http://schemas.microsoft.com/office/drawing/2014/main" id="{E0C3C954-63E3-41E2-B6CA-27710588A87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46" name="Arrow: Right 45">
            <a:extLst>
              <a:ext uri="{FF2B5EF4-FFF2-40B4-BE49-F238E27FC236}">
                <a16:creationId xmlns:a16="http://schemas.microsoft.com/office/drawing/2014/main" id="{34374491-7EEE-423F-AFC9-D41421A4BA06}"/>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04647AD-A591-4BCA-A548-871104BB6C0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8" name="TextBox 47">
            <a:extLst>
              <a:ext uri="{FF2B5EF4-FFF2-40B4-BE49-F238E27FC236}">
                <a16:creationId xmlns:a16="http://schemas.microsoft.com/office/drawing/2014/main" id="{939EC239-13FB-44D0-903E-4CB80BEF789C}"/>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49" name="TextBox 48">
            <a:extLst>
              <a:ext uri="{FF2B5EF4-FFF2-40B4-BE49-F238E27FC236}">
                <a16:creationId xmlns:a16="http://schemas.microsoft.com/office/drawing/2014/main" id="{721994DA-91B1-41A0-B4EC-1B28C868E4F3}"/>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50" name="TextBox 49">
            <a:extLst>
              <a:ext uri="{FF2B5EF4-FFF2-40B4-BE49-F238E27FC236}">
                <a16:creationId xmlns:a16="http://schemas.microsoft.com/office/drawing/2014/main" id="{BB446DB6-2895-4437-8B63-9356773BFA9C}"/>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854820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t>
            </a:r>
            <a:r>
              <a:rPr lang="en-US" sz="1200" u="none" dirty="0">
                <a:solidFill>
                  <a:schemeClr val="tx1"/>
                </a:solidFill>
              </a:rPr>
              <a:t>a 401(k) plan</a:t>
            </a:r>
            <a:r>
              <a:rPr lang="en-US" sz="1200" dirty="0"/>
              <a:t>.</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635A0B5A-D381-4BA0-A4ED-0DAED2942991}"/>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6" name="Chart 5">
            <a:extLst>
              <a:ext uri="{FF2B5EF4-FFF2-40B4-BE49-F238E27FC236}">
                <a16:creationId xmlns:a16="http://schemas.microsoft.com/office/drawing/2014/main" id="{127F4135-A45D-458F-94E1-94B10E814283}"/>
              </a:ext>
            </a:extLst>
          </p:cNvPr>
          <p:cNvGraphicFramePr/>
          <p:nvPr userDrawn="1">
            <p:extLst>
              <p:ext uri="{D42A27DB-BD31-4B8C-83A1-F6EECF244321}">
                <p14:modId xmlns:p14="http://schemas.microsoft.com/office/powerpoint/2010/main" val="994302226"/>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6F4396C-DD5F-4A4E-AF8B-460DC166871D}"/>
              </a:ext>
            </a:extLst>
          </p:cNvPr>
          <p:cNvGraphicFramePr/>
          <p:nvPr userDrawn="1">
            <p:extLst>
              <p:ext uri="{D42A27DB-BD31-4B8C-83A1-F6EECF244321}">
                <p14:modId xmlns:p14="http://schemas.microsoft.com/office/powerpoint/2010/main" val="3113577094"/>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000664EF-B524-4971-9B32-785AFEE75E68}"/>
              </a:ext>
            </a:extLst>
          </p:cNvPr>
          <p:cNvGraphicFramePr/>
          <p:nvPr userDrawn="1">
            <p:extLst>
              <p:ext uri="{D42A27DB-BD31-4B8C-83A1-F6EECF244321}">
                <p14:modId xmlns:p14="http://schemas.microsoft.com/office/powerpoint/2010/main" val="3887179842"/>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15E37789-823E-44F7-98C8-37B942B07ED0}"/>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27" name="TextBox 26">
            <a:extLst>
              <a:ext uri="{FF2B5EF4-FFF2-40B4-BE49-F238E27FC236}">
                <a16:creationId xmlns:a16="http://schemas.microsoft.com/office/drawing/2014/main" id="{A7988C23-7DE5-47D5-A28E-A20AF470BD8C}"/>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28" name="TextBox 27">
            <a:extLst>
              <a:ext uri="{FF2B5EF4-FFF2-40B4-BE49-F238E27FC236}">
                <a16:creationId xmlns:a16="http://schemas.microsoft.com/office/drawing/2014/main" id="{C695417D-F6B4-4D0F-BA0A-92800F072694}"/>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20" name="Rectangle 19">
            <a:extLst>
              <a:ext uri="{FF2B5EF4-FFF2-40B4-BE49-F238E27FC236}">
                <a16:creationId xmlns:a16="http://schemas.microsoft.com/office/drawing/2014/main" id="{AE8BA518-5F4A-4F94-832A-4ACAF1B4F8F2}"/>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C9DB04BD-06B2-45FF-98A0-1E5C5812425E}"/>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37" name="Rectangle 36">
            <a:extLst>
              <a:ext uri="{FF2B5EF4-FFF2-40B4-BE49-F238E27FC236}">
                <a16:creationId xmlns:a16="http://schemas.microsoft.com/office/drawing/2014/main" id="{D4AFCB4F-8DF1-415B-8160-BA1EEAF7BCC8}"/>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CB1B58E7-744E-4724-B599-61931BAC3F2B}"/>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39" name="Rectangle 38">
            <a:extLst>
              <a:ext uri="{FF2B5EF4-FFF2-40B4-BE49-F238E27FC236}">
                <a16:creationId xmlns:a16="http://schemas.microsoft.com/office/drawing/2014/main" id="{D41CA20E-92CF-43E6-A3B9-7788A1572B5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a:extLst>
              <a:ext uri="{FF2B5EF4-FFF2-40B4-BE49-F238E27FC236}">
                <a16:creationId xmlns:a16="http://schemas.microsoft.com/office/drawing/2014/main" id="{7BC6A8D6-5AC8-4526-817F-F4436837A3F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24" name="Arrow: Right 23">
            <a:extLst>
              <a:ext uri="{FF2B5EF4-FFF2-40B4-BE49-F238E27FC236}">
                <a16:creationId xmlns:a16="http://schemas.microsoft.com/office/drawing/2014/main" id="{B8CAFCF3-3407-461E-BC2D-FCE80AC54FB2}"/>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E3F7ED2-F304-42CF-A802-413940FDD41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3" name="TextBox 42">
            <a:extLst>
              <a:ext uri="{FF2B5EF4-FFF2-40B4-BE49-F238E27FC236}">
                <a16:creationId xmlns:a16="http://schemas.microsoft.com/office/drawing/2014/main" id="{D044B92C-31F4-4E96-A93B-7E5104E3171A}"/>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3" name="TextBox 2">
            <a:extLst>
              <a:ext uri="{FF2B5EF4-FFF2-40B4-BE49-F238E27FC236}">
                <a16:creationId xmlns:a16="http://schemas.microsoft.com/office/drawing/2014/main" id="{B81B6A8D-2746-4289-A63C-469CCFB95336}"/>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4" name="TextBox 3">
            <a:extLst>
              <a:ext uri="{FF2B5EF4-FFF2-40B4-BE49-F238E27FC236}">
                <a16:creationId xmlns:a16="http://schemas.microsoft.com/office/drawing/2014/main" id="{5A175072-E59C-4A19-9AA1-1A6B4024818F}"/>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3641528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BA_MaximizingS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91CE80-1EAC-CC4B-97F8-81155F9119F3}"/>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253174"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graphicFrame>
        <p:nvGraphicFramePr>
          <p:cNvPr id="13" name="Chart 12">
            <a:extLst>
              <a:ext uri="{FF2B5EF4-FFF2-40B4-BE49-F238E27FC236}">
                <a16:creationId xmlns:a16="http://schemas.microsoft.com/office/drawing/2014/main" id="{15788AFA-F66E-4BAE-B4AF-721D9EF2E498}"/>
              </a:ext>
            </a:extLst>
          </p:cNvPr>
          <p:cNvGraphicFramePr/>
          <p:nvPr userDrawn="1">
            <p:extLst>
              <p:ext uri="{D42A27DB-BD31-4B8C-83A1-F6EECF244321}">
                <p14:modId xmlns:p14="http://schemas.microsoft.com/office/powerpoint/2010/main" val="3388624077"/>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C0170C8C-585F-44BC-832C-3B007603A9BE}"/>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31" name="TextBox 30">
            <a:extLst>
              <a:ext uri="{FF2B5EF4-FFF2-40B4-BE49-F238E27FC236}">
                <a16:creationId xmlns:a16="http://schemas.microsoft.com/office/drawing/2014/main" id="{92279BF8-3AD4-4959-9484-039156385ECE}"/>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Tree>
    <p:extLst>
      <p:ext uri="{BB962C8B-B14F-4D97-AF65-F5344CB8AC3E}">
        <p14:creationId xmlns:p14="http://schemas.microsoft.com/office/powerpoint/2010/main" val="159577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ximizingS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156425"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
        <p:nvSpPr>
          <p:cNvPr id="12" name="Rectangle 11">
            <a:extLst>
              <a:ext uri="{FF2B5EF4-FFF2-40B4-BE49-F238E27FC236}">
                <a16:creationId xmlns:a16="http://schemas.microsoft.com/office/drawing/2014/main" id="{8864CE3A-BDC1-AF4F-AF2A-BDB41D36FFFC}"/>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a:extLst>
              <a:ext uri="{FF2B5EF4-FFF2-40B4-BE49-F238E27FC236}">
                <a16:creationId xmlns:a16="http://schemas.microsoft.com/office/drawing/2014/main" id="{0EEE8F23-F750-7041-BAEF-EEC69044677F}"/>
              </a:ext>
            </a:extLst>
          </p:cNvPr>
          <p:cNvGraphicFramePr/>
          <p:nvPr userDrawn="1">
            <p:extLst>
              <p:ext uri="{D42A27DB-BD31-4B8C-83A1-F6EECF244321}">
                <p14:modId xmlns:p14="http://schemas.microsoft.com/office/powerpoint/2010/main" val="392223144"/>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C2C3A525-A6C0-7F4A-9D18-652CBCA0EF6B}"/>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17" name="TextBox 16">
            <a:extLst>
              <a:ext uri="{FF2B5EF4-FFF2-40B4-BE49-F238E27FC236}">
                <a16:creationId xmlns:a16="http://schemas.microsoft.com/office/drawing/2014/main" id="{0F4454F9-79D8-7546-ACBB-A9EE825C0911}"/>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Tree>
    <p:extLst>
      <p:ext uri="{BB962C8B-B14F-4D97-AF65-F5344CB8AC3E}">
        <p14:creationId xmlns:p14="http://schemas.microsoft.com/office/powerpoint/2010/main" val="718279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BA_RetIncomeGa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7" name="Rectangle 26">
            <a:extLst>
              <a:ext uri="{FF2B5EF4-FFF2-40B4-BE49-F238E27FC236}">
                <a16:creationId xmlns:a16="http://schemas.microsoft.com/office/drawing/2014/main" id="{FF7C942E-16A4-874C-99F6-98CCEE91BF97}"/>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C5B25E7-47E9-8B40-A936-54CEF46DCFA3}"/>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E642284-3968-CA41-8BC3-56DC9ABBB83F}"/>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30" name="TextBox 29">
            <a:extLst>
              <a:ext uri="{FF2B5EF4-FFF2-40B4-BE49-F238E27FC236}">
                <a16:creationId xmlns:a16="http://schemas.microsoft.com/office/drawing/2014/main" id="{AA04CA2B-C2F1-1240-A4FF-111B6BAEA88F}"/>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36" name="TextBox 35">
            <a:extLst>
              <a:ext uri="{FF2B5EF4-FFF2-40B4-BE49-F238E27FC236}">
                <a16:creationId xmlns:a16="http://schemas.microsoft.com/office/drawing/2014/main" id="{386BA7EA-2035-8F40-BCCE-C01A8ED77A8B}"/>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7" name="Rectangle 36">
            <a:extLst>
              <a:ext uri="{FF2B5EF4-FFF2-40B4-BE49-F238E27FC236}">
                <a16:creationId xmlns:a16="http://schemas.microsoft.com/office/drawing/2014/main" id="{2B6BBA03-A6C3-9A45-9BA2-0F505EED9310}"/>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337E16D5-E381-FF4C-A109-77C8B785456E}"/>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4" name="Rectangle 43">
            <a:extLst>
              <a:ext uri="{FF2B5EF4-FFF2-40B4-BE49-F238E27FC236}">
                <a16:creationId xmlns:a16="http://schemas.microsoft.com/office/drawing/2014/main" id="{A0B8C72F-5E24-CB4A-8E3A-8C5EA41630B5}"/>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65A51C4-6AB3-E344-9AA3-6FAB54D1E1A8}"/>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46" name="TextBox 45">
            <a:extLst>
              <a:ext uri="{FF2B5EF4-FFF2-40B4-BE49-F238E27FC236}">
                <a16:creationId xmlns:a16="http://schemas.microsoft.com/office/drawing/2014/main" id="{D8626C87-A2C2-2741-9B13-E54A3E256F28}"/>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7" name="TextBox 46">
            <a:extLst>
              <a:ext uri="{FF2B5EF4-FFF2-40B4-BE49-F238E27FC236}">
                <a16:creationId xmlns:a16="http://schemas.microsoft.com/office/drawing/2014/main" id="{47BCB55D-D94F-AE4E-8BC6-58B84B7A7B47}"/>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48" name="Straight Connector 47">
            <a:extLst>
              <a:ext uri="{FF2B5EF4-FFF2-40B4-BE49-F238E27FC236}">
                <a16:creationId xmlns:a16="http://schemas.microsoft.com/office/drawing/2014/main" id="{2927BCD8-32BA-ED4D-827C-4552CA586FD5}"/>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44D0538-B5B6-FB47-9945-0ECC1491766C}"/>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50" name="Rectangle 49">
            <a:extLst>
              <a:ext uri="{FF2B5EF4-FFF2-40B4-BE49-F238E27FC236}">
                <a16:creationId xmlns:a16="http://schemas.microsoft.com/office/drawing/2014/main" id="{4D55D73B-3992-9144-A622-B1AE7B913E7A}"/>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79311FB-E6A6-794A-86B6-8678A9DFA7FE}"/>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A899C2AC-E4A2-274B-98FF-6258F7B2D62E}"/>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3" name="TextBox 52">
            <a:extLst>
              <a:ext uri="{FF2B5EF4-FFF2-40B4-BE49-F238E27FC236}">
                <a16:creationId xmlns:a16="http://schemas.microsoft.com/office/drawing/2014/main" id="{F0EB5D0E-D57F-3F45-BF92-95B5850E98DA}"/>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4" name="TextBox 53">
            <a:extLst>
              <a:ext uri="{FF2B5EF4-FFF2-40B4-BE49-F238E27FC236}">
                <a16:creationId xmlns:a16="http://schemas.microsoft.com/office/drawing/2014/main" id="{D810DC62-3367-E745-BF50-B14B733D0C0A}"/>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5" name="Straight Connector 54">
            <a:extLst>
              <a:ext uri="{FF2B5EF4-FFF2-40B4-BE49-F238E27FC236}">
                <a16:creationId xmlns:a16="http://schemas.microsoft.com/office/drawing/2014/main" id="{5DF77FD1-DE2D-0D4D-9817-0BA95C507328}"/>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3EEED34F-60E7-9842-89DE-FAF3A3686583}"/>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57" name="TextBox 56">
            <a:extLst>
              <a:ext uri="{FF2B5EF4-FFF2-40B4-BE49-F238E27FC236}">
                <a16:creationId xmlns:a16="http://schemas.microsoft.com/office/drawing/2014/main" id="{2624A913-277F-5C46-8002-13EDAF5DD805}"/>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4050428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tIncomeGap">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1D72A38-ADCE-AE48-AAF7-CB0F84FB149D}"/>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5AA75F3-0ED2-204F-8385-4F023B7E19EF}"/>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4E2BF59D-FE9B-4655-AE42-A2F59DC4F9EB}"/>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15" name="TextBox 14">
            <a:extLst>
              <a:ext uri="{FF2B5EF4-FFF2-40B4-BE49-F238E27FC236}">
                <a16:creationId xmlns:a16="http://schemas.microsoft.com/office/drawing/2014/main" id="{509AC39C-113B-43E7-8DCF-1B8DACE27A67}"/>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10" name="TextBox 9">
            <a:extLst>
              <a:ext uri="{FF2B5EF4-FFF2-40B4-BE49-F238E27FC236}">
                <a16:creationId xmlns:a16="http://schemas.microsoft.com/office/drawing/2014/main" id="{35A94441-6B26-454F-9317-BE9A8DC774D6}"/>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8" name="TextBox 37">
            <a:extLst>
              <a:ext uri="{FF2B5EF4-FFF2-40B4-BE49-F238E27FC236}">
                <a16:creationId xmlns:a16="http://schemas.microsoft.com/office/drawing/2014/main" id="{65552DD8-5E3F-4982-9A45-84E13D88A263}"/>
              </a:ext>
            </a:extLst>
          </p:cNvPr>
          <p:cNvSpPr txBox="1"/>
          <p:nvPr userDrawn="1"/>
        </p:nvSpPr>
        <p:spPr>
          <a:xfrm>
            <a:off x="13378777" y="3057473"/>
            <a:ext cx="1308471" cy="276999"/>
          </a:xfrm>
          <a:prstGeom prst="rect">
            <a:avLst/>
          </a:prstGeom>
          <a:noFill/>
        </p:spPr>
        <p:txBody>
          <a:bodyPr wrap="square" rtlCol="0">
            <a:spAutoFit/>
          </a:bodyPr>
          <a:lstStyle/>
          <a:p>
            <a:r>
              <a:rPr lang="en-US" sz="1200" b="1" dirty="0">
                <a:solidFill>
                  <a:schemeClr val="bg1"/>
                </a:solidFill>
              </a:rPr>
              <a:t>Total income</a:t>
            </a:r>
          </a:p>
        </p:txBody>
      </p:sp>
      <p:sp>
        <p:nvSpPr>
          <p:cNvPr id="47" name="Rectangle 46">
            <a:extLst>
              <a:ext uri="{FF2B5EF4-FFF2-40B4-BE49-F238E27FC236}">
                <a16:creationId xmlns:a16="http://schemas.microsoft.com/office/drawing/2014/main" id="{DDCEF4B1-F543-1747-A513-FADB2FE8FCB4}"/>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087EC93E-FED0-AB40-B965-5CE0B2F7D30F}"/>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9" name="Rectangle 48">
            <a:extLst>
              <a:ext uri="{FF2B5EF4-FFF2-40B4-BE49-F238E27FC236}">
                <a16:creationId xmlns:a16="http://schemas.microsoft.com/office/drawing/2014/main" id="{E6D3B4DC-7E29-0D48-9E37-6E3D6B96DFE3}"/>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56040616-7D92-B946-B5A9-AE144EAD0805}"/>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51" name="TextBox 50">
            <a:extLst>
              <a:ext uri="{FF2B5EF4-FFF2-40B4-BE49-F238E27FC236}">
                <a16:creationId xmlns:a16="http://schemas.microsoft.com/office/drawing/2014/main" id="{0BC9650B-DC78-504B-97E7-50781BBE2054}"/>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2" name="TextBox 41">
            <a:extLst>
              <a:ext uri="{FF2B5EF4-FFF2-40B4-BE49-F238E27FC236}">
                <a16:creationId xmlns:a16="http://schemas.microsoft.com/office/drawing/2014/main" id="{93218D8E-2DDE-4BB8-BDD5-1F06932A3020}"/>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11" name="Straight Connector 10">
            <a:extLst>
              <a:ext uri="{FF2B5EF4-FFF2-40B4-BE49-F238E27FC236}">
                <a16:creationId xmlns:a16="http://schemas.microsoft.com/office/drawing/2014/main" id="{56DEAB57-DE23-F64A-B571-420B20CA2A3D}"/>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E3CBCC16-EA73-7B42-B9DE-244AE427B15B}"/>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40" name="Rectangle 39">
            <a:extLst>
              <a:ext uri="{FF2B5EF4-FFF2-40B4-BE49-F238E27FC236}">
                <a16:creationId xmlns:a16="http://schemas.microsoft.com/office/drawing/2014/main" id="{2604A896-7B22-1448-9F88-D492F3855F77}"/>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97069AC8-CD38-9D43-994C-FAF252A24215}"/>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ACB3EA1-7CE2-0043-8E65-2E3874C338D0}"/>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4" name="TextBox 53">
            <a:extLst>
              <a:ext uri="{FF2B5EF4-FFF2-40B4-BE49-F238E27FC236}">
                <a16:creationId xmlns:a16="http://schemas.microsoft.com/office/drawing/2014/main" id="{674974C5-045D-A745-97EA-EE5F24682FE1}"/>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5" name="TextBox 54">
            <a:extLst>
              <a:ext uri="{FF2B5EF4-FFF2-40B4-BE49-F238E27FC236}">
                <a16:creationId xmlns:a16="http://schemas.microsoft.com/office/drawing/2014/main" id="{8A554048-B36B-9949-8E15-DEB08F5E5D55}"/>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7" name="Straight Connector 56">
            <a:extLst>
              <a:ext uri="{FF2B5EF4-FFF2-40B4-BE49-F238E27FC236}">
                <a16:creationId xmlns:a16="http://schemas.microsoft.com/office/drawing/2014/main" id="{FCA5890C-FEC4-244C-91EE-886ED67FE79C}"/>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19222F84-59D8-5642-A6D6-D4B83BAB8305}"/>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61" name="TextBox 60">
            <a:extLst>
              <a:ext uri="{FF2B5EF4-FFF2-40B4-BE49-F238E27FC236}">
                <a16:creationId xmlns:a16="http://schemas.microsoft.com/office/drawing/2014/main" id="{969626B2-C2EA-A847-BF6A-D51386569050}"/>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494250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BA_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300489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3883893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BA_Inflat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041D9A-46F9-9840-84D7-7C5D6F7838C7}"/>
              </a:ext>
            </a:extLst>
          </p:cNvPr>
          <p:cNvSpPr/>
          <p:nvPr userDrawn="1"/>
        </p:nvSpPr>
        <p:spPr>
          <a:xfrm>
            <a:off x="3515242" y="2012921"/>
            <a:ext cx="8194646"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Inflation</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2337143"/>
            <a:ext cx="2600395" cy="3228961"/>
          </a:xfrm>
          <a:prstGeom prst="rect">
            <a:avLst/>
          </a:prstGeom>
          <a:noFill/>
        </p:spPr>
        <p:txBody>
          <a:bodyPr wrap="square" rtlCol="0">
            <a:spAutoFit/>
          </a:bodyPr>
          <a:lstStyle/>
          <a:p>
            <a:pPr>
              <a:lnSpc>
                <a:spcPct val="114000"/>
              </a:lnSpc>
            </a:pPr>
            <a:r>
              <a:rPr lang="en-US" sz="1200" dirty="0"/>
              <a:t>Inflation is when currency loses its spending power, usually because of a rise in the costs of goods and services over a period of time.</a:t>
            </a:r>
          </a:p>
          <a:p>
            <a:pPr>
              <a:lnSpc>
                <a:spcPct val="114000"/>
              </a:lnSpc>
            </a:pPr>
            <a:endParaRPr lang="en-US" sz="1200" dirty="0"/>
          </a:p>
          <a:p>
            <a:pPr>
              <a:lnSpc>
                <a:spcPct val="114000"/>
              </a:lnSpc>
            </a:pPr>
            <a:r>
              <a:rPr lang="en-US" sz="1200" dirty="0"/>
              <a:t>Although inflation can be alarming, it is part of a market cycle. Investments can be affected negatively or positively depending on their type. A well-rounded portfolio should include hedges against inflation. A financial advisor can help you determine which may be right for your time horizon, circumstances, and goals.</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0" name="TextBox 19">
            <a:extLst>
              <a:ext uri="{FF2B5EF4-FFF2-40B4-BE49-F238E27FC236}">
                <a16:creationId xmlns:a16="http://schemas.microsoft.com/office/drawing/2014/main" id="{B5BA31F6-7EA7-DC4D-8F84-AF0E71C4602D}"/>
              </a:ext>
            </a:extLst>
          </p:cNvPr>
          <p:cNvSpPr txBox="1"/>
          <p:nvPr userDrawn="1"/>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sp>
        <p:nvSpPr>
          <p:cNvPr id="21" name="TextBox 20">
            <a:extLst>
              <a:ext uri="{FF2B5EF4-FFF2-40B4-BE49-F238E27FC236}">
                <a16:creationId xmlns:a16="http://schemas.microsoft.com/office/drawing/2014/main" id="{2F11DCFF-F298-F249-A547-39B1D233E465}"/>
              </a:ext>
            </a:extLst>
          </p:cNvPr>
          <p:cNvSpPr txBox="1"/>
          <p:nvPr userDrawn="1"/>
        </p:nvSpPr>
        <p:spPr>
          <a:xfrm>
            <a:off x="3569746" y="1705144"/>
            <a:ext cx="8088085" cy="307777"/>
          </a:xfrm>
          <a:prstGeom prst="rect">
            <a:avLst/>
          </a:prstGeom>
          <a:noFill/>
        </p:spPr>
        <p:txBody>
          <a:bodyPr wrap="square" lIns="0" rtlCol="0">
            <a:spAutoFit/>
          </a:bodyPr>
          <a:lstStyle/>
          <a:p>
            <a:r>
              <a:rPr lang="en-US" sz="1400" dirty="0">
                <a:latin typeface="Georgia" panose="02040502050405020303" pitchFamily="18" charset="0"/>
              </a:rPr>
              <a:t>U.S. inflation rate, 2000</a:t>
            </a:r>
            <a:r>
              <a:rPr lang="en-US" sz="1400" dirty="0">
                <a:latin typeface="Georgia" panose="02040502050405020303" pitchFamily="18" charset="0"/>
                <a:sym typeface="Symbol" panose="05050102010706020507" pitchFamily="18" charset="2"/>
              </a:rPr>
              <a:t></a:t>
            </a:r>
            <a:r>
              <a:rPr lang="en-US" sz="1400" dirty="0">
                <a:latin typeface="Georgia" panose="02040502050405020303" pitchFamily="18" charset="0"/>
              </a:rPr>
              <a:t>2020</a:t>
            </a:r>
          </a:p>
        </p:txBody>
      </p:sp>
      <p:graphicFrame>
        <p:nvGraphicFramePr>
          <p:cNvPr id="22" name="Chart 21">
            <a:extLst>
              <a:ext uri="{FF2B5EF4-FFF2-40B4-BE49-F238E27FC236}">
                <a16:creationId xmlns:a16="http://schemas.microsoft.com/office/drawing/2014/main" id="{7E026B4D-4CAA-9943-A9A5-26B6F2BCCB3E}"/>
              </a:ext>
            </a:extLst>
          </p:cNvPr>
          <p:cNvGraphicFramePr/>
          <p:nvPr userDrawn="1">
            <p:extLst>
              <p:ext uri="{D42A27DB-BD31-4B8C-83A1-F6EECF244321}">
                <p14:modId xmlns:p14="http://schemas.microsoft.com/office/powerpoint/2010/main" val="3434474781"/>
              </p:ext>
            </p:extLst>
          </p:nvPr>
        </p:nvGraphicFramePr>
        <p:xfrm>
          <a:off x="3684260" y="2465944"/>
          <a:ext cx="7865950" cy="3228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0715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la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Inflation</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2337143"/>
            <a:ext cx="2600395" cy="3228961"/>
          </a:xfrm>
          <a:prstGeom prst="rect">
            <a:avLst/>
          </a:prstGeom>
          <a:noFill/>
        </p:spPr>
        <p:txBody>
          <a:bodyPr wrap="square" rtlCol="0">
            <a:spAutoFit/>
          </a:bodyPr>
          <a:lstStyle/>
          <a:p>
            <a:pPr>
              <a:lnSpc>
                <a:spcPct val="114000"/>
              </a:lnSpc>
            </a:pPr>
            <a:r>
              <a:rPr lang="en-US" sz="1200" dirty="0"/>
              <a:t>Inflation is when currency loses its spending power, usually because of a rise in the costs of goods and services over a period of time.</a:t>
            </a:r>
          </a:p>
          <a:p>
            <a:pPr>
              <a:lnSpc>
                <a:spcPct val="114000"/>
              </a:lnSpc>
            </a:pPr>
            <a:endParaRPr lang="en-US" sz="1200" dirty="0"/>
          </a:p>
          <a:p>
            <a:pPr>
              <a:lnSpc>
                <a:spcPct val="114000"/>
              </a:lnSpc>
            </a:pPr>
            <a:r>
              <a:rPr lang="en-US" sz="1200" dirty="0"/>
              <a:t>Although inflation can be alarming, it is part of a market cycle. Investments can be affected negatively or positively depending on their type. A well-rounded portfolio should include hedges against inflation. A financial advisor can help you determine which may be right for your time horizon, circumstances, and goals.</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Rectangle 13">
            <a:extLst>
              <a:ext uri="{FF2B5EF4-FFF2-40B4-BE49-F238E27FC236}">
                <a16:creationId xmlns:a16="http://schemas.microsoft.com/office/drawing/2014/main" id="{3CAC118D-B8B7-FE42-8554-80E670CF282C}"/>
              </a:ext>
            </a:extLst>
          </p:cNvPr>
          <p:cNvSpPr/>
          <p:nvPr userDrawn="1"/>
        </p:nvSpPr>
        <p:spPr>
          <a:xfrm>
            <a:off x="3515242" y="2012921"/>
            <a:ext cx="8194646"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708C969-CDD5-C143-95F1-6A0EAA35F482}"/>
              </a:ext>
            </a:extLst>
          </p:cNvPr>
          <p:cNvSpPr txBox="1"/>
          <p:nvPr userDrawn="1"/>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sp>
        <p:nvSpPr>
          <p:cNvPr id="16" name="TextBox 15">
            <a:extLst>
              <a:ext uri="{FF2B5EF4-FFF2-40B4-BE49-F238E27FC236}">
                <a16:creationId xmlns:a16="http://schemas.microsoft.com/office/drawing/2014/main" id="{F34A75A2-83EA-1E4D-A9DA-C36E1336FEDA}"/>
              </a:ext>
            </a:extLst>
          </p:cNvPr>
          <p:cNvSpPr txBox="1"/>
          <p:nvPr userDrawn="1"/>
        </p:nvSpPr>
        <p:spPr>
          <a:xfrm>
            <a:off x="3569746" y="1705144"/>
            <a:ext cx="8088085" cy="307777"/>
          </a:xfrm>
          <a:prstGeom prst="rect">
            <a:avLst/>
          </a:prstGeom>
          <a:noFill/>
        </p:spPr>
        <p:txBody>
          <a:bodyPr wrap="square" lIns="0" rtlCol="0">
            <a:spAutoFit/>
          </a:bodyPr>
          <a:lstStyle/>
          <a:p>
            <a:r>
              <a:rPr lang="en-US" sz="1400" dirty="0">
                <a:latin typeface="Georgia" panose="02040502050405020303" pitchFamily="18" charset="0"/>
              </a:rPr>
              <a:t>U.S. inflation rate, 2000</a:t>
            </a:r>
            <a:r>
              <a:rPr lang="en-US" sz="1400" dirty="0">
                <a:latin typeface="Georgia" panose="02040502050405020303" pitchFamily="18" charset="0"/>
                <a:sym typeface="Symbol" panose="05050102010706020507" pitchFamily="18" charset="2"/>
              </a:rPr>
              <a:t></a:t>
            </a:r>
            <a:r>
              <a:rPr lang="en-US" sz="1400" dirty="0">
                <a:latin typeface="Georgia" panose="02040502050405020303" pitchFamily="18" charset="0"/>
              </a:rPr>
              <a:t>2020</a:t>
            </a:r>
          </a:p>
        </p:txBody>
      </p:sp>
      <p:graphicFrame>
        <p:nvGraphicFramePr>
          <p:cNvPr id="17" name="Chart 16">
            <a:extLst>
              <a:ext uri="{FF2B5EF4-FFF2-40B4-BE49-F238E27FC236}">
                <a16:creationId xmlns:a16="http://schemas.microsoft.com/office/drawing/2014/main" id="{492EADFE-335E-DA4E-94BD-EAA43CF9F4C4}"/>
              </a:ext>
            </a:extLst>
          </p:cNvPr>
          <p:cNvGraphicFramePr/>
          <p:nvPr userDrawn="1">
            <p:extLst>
              <p:ext uri="{D42A27DB-BD31-4B8C-83A1-F6EECF244321}">
                <p14:modId xmlns:p14="http://schemas.microsoft.com/office/powerpoint/2010/main" val="1216437099"/>
              </p:ext>
            </p:extLst>
          </p:nvPr>
        </p:nvGraphicFramePr>
        <p:xfrm>
          <a:off x="3684260" y="2465944"/>
          <a:ext cx="7865950" cy="3228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9861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BA_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79414724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1044264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71098"/>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36" name="Group 35">
            <a:extLst>
              <a:ext uri="{FF2B5EF4-FFF2-40B4-BE49-F238E27FC236}">
                <a16:creationId xmlns:a16="http://schemas.microsoft.com/office/drawing/2014/main" id="{032215F7-18AB-D740-A71E-2E8163D5D840}"/>
              </a:ext>
            </a:extLst>
          </p:cNvPr>
          <p:cNvGrpSpPr/>
          <p:nvPr userDrawn="1"/>
        </p:nvGrpSpPr>
        <p:grpSpPr>
          <a:xfrm>
            <a:off x="4487791" y="2376274"/>
            <a:ext cx="7286550" cy="3327748"/>
            <a:chOff x="4487791" y="2276637"/>
            <a:chExt cx="7286550" cy="3327748"/>
          </a:xfrm>
        </p:grpSpPr>
        <p:sp>
          <p:nvSpPr>
            <p:cNvPr id="31" name="TextBox 30">
              <a:extLst>
                <a:ext uri="{FF2B5EF4-FFF2-40B4-BE49-F238E27FC236}">
                  <a16:creationId xmlns:a16="http://schemas.microsoft.com/office/drawing/2014/main" id="{D67A261D-00CF-4C67-8E32-7C8EF6348121}"/>
                </a:ext>
              </a:extLst>
            </p:cNvPr>
            <p:cNvSpPr txBox="1"/>
            <p:nvPr userDrawn="1"/>
          </p:nvSpPr>
          <p:spPr>
            <a:xfrm>
              <a:off x="4487791" y="3141403"/>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
          <p:nvSpPr>
            <p:cNvPr id="16" name="TextBox 15">
              <a:extLst>
                <a:ext uri="{FF2B5EF4-FFF2-40B4-BE49-F238E27FC236}">
                  <a16:creationId xmlns:a16="http://schemas.microsoft.com/office/drawing/2014/main" id="{7301EFB0-1B9C-4B2C-BCC1-F1152B2D3AC1}"/>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32" name="Rectangle 31">
              <a:extLst>
                <a:ext uri="{FF2B5EF4-FFF2-40B4-BE49-F238E27FC236}">
                  <a16:creationId xmlns:a16="http://schemas.microsoft.com/office/drawing/2014/main" id="{0D76015B-21DE-5249-AA06-D96A268BCAFD}"/>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30" name="Rectangle 29">
              <a:extLst>
                <a:ext uri="{FF2B5EF4-FFF2-40B4-BE49-F238E27FC236}">
                  <a16:creationId xmlns:a16="http://schemas.microsoft.com/office/drawing/2014/main" id="{B707439C-193B-BC49-8C6F-B14867E754D9}"/>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33" name="Rectangle 32">
              <a:extLst>
                <a:ext uri="{FF2B5EF4-FFF2-40B4-BE49-F238E27FC236}">
                  <a16:creationId xmlns:a16="http://schemas.microsoft.com/office/drawing/2014/main" id="{2C164C3A-B38E-4244-ACAA-CE349D96B9A3}"/>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15" name="Group 14">
            <a:extLst>
              <a:ext uri="{FF2B5EF4-FFF2-40B4-BE49-F238E27FC236}">
                <a16:creationId xmlns:a16="http://schemas.microsoft.com/office/drawing/2014/main" id="{0303D45D-9F38-F447-8A9F-84FF699E39AF}"/>
              </a:ext>
            </a:extLst>
          </p:cNvPr>
          <p:cNvGrpSpPr/>
          <p:nvPr userDrawn="1"/>
        </p:nvGrpSpPr>
        <p:grpSpPr>
          <a:xfrm>
            <a:off x="6379219" y="1020129"/>
            <a:ext cx="3606982" cy="2596831"/>
            <a:chOff x="6266150" y="1562100"/>
            <a:chExt cx="4064124" cy="2925946"/>
          </a:xfrm>
        </p:grpSpPr>
        <p:sp>
          <p:nvSpPr>
            <p:cNvPr id="11" name="Oval 10">
              <a:extLst>
                <a:ext uri="{FF2B5EF4-FFF2-40B4-BE49-F238E27FC236}">
                  <a16:creationId xmlns:a16="http://schemas.microsoft.com/office/drawing/2014/main" id="{B3054ED9-4DEB-BE46-B779-53F4CDC94CA6}"/>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B55EA9C-1CFB-CC42-A2C0-8C980CCF3D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Tree>
    <p:extLst>
      <p:ext uri="{BB962C8B-B14F-4D97-AF65-F5344CB8AC3E}">
        <p14:creationId xmlns:p14="http://schemas.microsoft.com/office/powerpoint/2010/main" val="688845109"/>
      </p:ext>
    </p:extLst>
  </p:cSld>
  <p:clrMapOvr>
    <a:masterClrMapping/>
  </p:clrMapOvr>
  <p:extLst>
    <p:ext uri="{DCECCB84-F9BA-43D5-87BE-67443E8EF086}">
      <p15:sldGuideLst xmlns:p15="http://schemas.microsoft.com/office/powerpoint/2012/main">
        <p15:guide id="1" orient="horz" pos="3216">
          <p15:clr>
            <a:srgbClr val="FBAE40"/>
          </p15:clr>
        </p15:guide>
        <p15:guide id="2" orient="horz" pos="984">
          <p15:clr>
            <a:srgbClr val="FBAE40"/>
          </p15:clr>
        </p15:guide>
        <p15:guide id="3" orient="horz" pos="364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BA_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86935"/>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22" name="Group 21">
            <a:extLst>
              <a:ext uri="{FF2B5EF4-FFF2-40B4-BE49-F238E27FC236}">
                <a16:creationId xmlns:a16="http://schemas.microsoft.com/office/drawing/2014/main" id="{61DEF87A-3402-0D4E-B1C8-7481B3ECF0EA}"/>
              </a:ext>
            </a:extLst>
          </p:cNvPr>
          <p:cNvGrpSpPr/>
          <p:nvPr userDrawn="1"/>
        </p:nvGrpSpPr>
        <p:grpSpPr>
          <a:xfrm>
            <a:off x="4537036" y="2376274"/>
            <a:ext cx="7237305" cy="3327748"/>
            <a:chOff x="4537036" y="2276637"/>
            <a:chExt cx="7237305" cy="3327748"/>
          </a:xfrm>
        </p:grpSpPr>
        <p:sp>
          <p:nvSpPr>
            <p:cNvPr id="24" name="TextBox 23">
              <a:extLst>
                <a:ext uri="{FF2B5EF4-FFF2-40B4-BE49-F238E27FC236}">
                  <a16:creationId xmlns:a16="http://schemas.microsoft.com/office/drawing/2014/main" id="{72D38441-49A0-CB42-AAD0-141403A9431E}"/>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25" name="Rectangle 24">
              <a:extLst>
                <a:ext uri="{FF2B5EF4-FFF2-40B4-BE49-F238E27FC236}">
                  <a16:creationId xmlns:a16="http://schemas.microsoft.com/office/drawing/2014/main" id="{1B2ED6E8-57F5-A64B-9FE3-B096A7403ECC}"/>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26" name="Rectangle 25">
              <a:extLst>
                <a:ext uri="{FF2B5EF4-FFF2-40B4-BE49-F238E27FC236}">
                  <a16:creationId xmlns:a16="http://schemas.microsoft.com/office/drawing/2014/main" id="{245DDBF3-0877-8943-A954-5C27CF98B3B2}"/>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27" name="Rectangle 26">
              <a:extLst>
                <a:ext uri="{FF2B5EF4-FFF2-40B4-BE49-F238E27FC236}">
                  <a16:creationId xmlns:a16="http://schemas.microsoft.com/office/drawing/2014/main" id="{CF44BA44-01F4-644F-9BD0-DB69EE161411}"/>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30" name="Group 29">
            <a:extLst>
              <a:ext uri="{FF2B5EF4-FFF2-40B4-BE49-F238E27FC236}">
                <a16:creationId xmlns:a16="http://schemas.microsoft.com/office/drawing/2014/main" id="{BDA4D20A-0D38-CE46-870A-5F1C0F4DB9E6}"/>
              </a:ext>
            </a:extLst>
          </p:cNvPr>
          <p:cNvGrpSpPr/>
          <p:nvPr userDrawn="1"/>
        </p:nvGrpSpPr>
        <p:grpSpPr>
          <a:xfrm>
            <a:off x="6379219" y="1020129"/>
            <a:ext cx="3606982" cy="2596831"/>
            <a:chOff x="6266150" y="1562100"/>
            <a:chExt cx="4064124" cy="2925946"/>
          </a:xfrm>
        </p:grpSpPr>
        <p:sp>
          <p:nvSpPr>
            <p:cNvPr id="31" name="Oval 30">
              <a:extLst>
                <a:ext uri="{FF2B5EF4-FFF2-40B4-BE49-F238E27FC236}">
                  <a16:creationId xmlns:a16="http://schemas.microsoft.com/office/drawing/2014/main" id="{8E89478F-23F6-294D-B174-082C96F53AE8}"/>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F2B82F4D-94DB-8A4E-9D99-FCA543412A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
        <p:nvSpPr>
          <p:cNvPr id="17" name="TextBox 16">
            <a:extLst>
              <a:ext uri="{FF2B5EF4-FFF2-40B4-BE49-F238E27FC236}">
                <a16:creationId xmlns:a16="http://schemas.microsoft.com/office/drawing/2014/main" id="{45BD6F98-F3D1-436F-BFCB-75B83220E46F}"/>
              </a:ext>
            </a:extLst>
          </p:cNvPr>
          <p:cNvSpPr txBox="1"/>
          <p:nvPr userDrawn="1"/>
        </p:nvSpPr>
        <p:spPr>
          <a:xfrm>
            <a:off x="4487791" y="3241040"/>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Tree>
    <p:extLst>
      <p:ext uri="{BB962C8B-B14F-4D97-AF65-F5344CB8AC3E}">
        <p14:creationId xmlns:p14="http://schemas.microsoft.com/office/powerpoint/2010/main" val="64260015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C77233C-944B-2E46-A01E-FC3CD2423CDE}"/>
              </a:ext>
            </a:extLst>
          </p:cNvPr>
          <p:cNvCxnSpPr>
            <a:cxnSpLocks/>
          </p:cNvCxnSpPr>
          <p:nvPr/>
        </p:nvCxnSpPr>
        <p:spPr>
          <a:xfrm>
            <a:off x="325120" y="6362700"/>
            <a:ext cx="11460480" cy="0"/>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9226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74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7125C6-27EB-46A6-BA2F-D3BDA7CD5251}"/>
              </a:ext>
            </a:extLst>
          </p:cNvPr>
          <p:cNvSpPr/>
          <p:nvPr/>
        </p:nvSpPr>
        <p:spPr>
          <a:xfrm>
            <a:off x="358464" y="5947122"/>
            <a:ext cx="1781257" cy="21544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800" dirty="0">
                <a:latin typeface="+mj-lt"/>
              </a:rPr>
              <a:t>SMRU 5049340  (Exp. 2/28/2029)</a:t>
            </a:r>
          </a:p>
        </p:txBody>
      </p:sp>
    </p:spTree>
    <p:extLst>
      <p:ext uri="{BB962C8B-B14F-4D97-AF65-F5344CB8AC3E}">
        <p14:creationId xmlns:p14="http://schemas.microsoft.com/office/powerpoint/2010/main" val="4062086086"/>
      </p:ext>
    </p:extLst>
  </p:cSld>
  <p:clrMapOvr>
    <a:masterClrMapping/>
  </p:clrMapOvr>
</p:sld>
</file>

<file path=ppt/theme/theme1.xml><?xml version="1.0" encoding="utf-8"?>
<a:theme xmlns:a="http://schemas.openxmlformats.org/drawingml/2006/main" name="EagleStrat">
  <a:themeElements>
    <a:clrScheme name="New York Life New Palette">
      <a:dk1>
        <a:sysClr val="windowText" lastClr="000000"/>
      </a:dk1>
      <a:lt1>
        <a:sysClr val="window" lastClr="FFFFFF"/>
      </a:lt1>
      <a:dk2>
        <a:srgbClr val="002D4E"/>
      </a:dk2>
      <a:lt2>
        <a:srgbClr val="B9CDE5"/>
      </a:lt2>
      <a:accent1>
        <a:srgbClr val="0A3C53"/>
      </a:accent1>
      <a:accent2>
        <a:srgbClr val="769870"/>
      </a:accent2>
      <a:accent3>
        <a:srgbClr val="6B6566"/>
      </a:accent3>
      <a:accent4>
        <a:srgbClr val="466E5A"/>
      </a:accent4>
      <a:accent5>
        <a:srgbClr val="D2653D"/>
      </a:accent5>
      <a:accent6>
        <a:srgbClr val="005A9B"/>
      </a:accent6>
      <a:hlink>
        <a:srgbClr val="A76936"/>
      </a:hlink>
      <a:folHlink>
        <a:srgbClr val="9FA19E"/>
      </a:folHlink>
    </a:clrScheme>
    <a:fontScheme name="Custom 2">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agleStrat" id="{E2D0E752-9DBC-42F5-A661-C2D1B870720D}" vid="{FF0D80DD-C98A-46D3-89AF-B9198D9F99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166</Words>
  <Application>Microsoft Office PowerPoint</Application>
  <PresentationFormat>Widescreen</PresentationFormat>
  <Paragraphs>8</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Effra</vt:lpstr>
      <vt:lpstr>Georgia</vt:lpstr>
      <vt:lpstr>Tahoma</vt:lpstr>
      <vt:lpstr>EagleStrat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Matthew P.</dc:creator>
  <cp:lastModifiedBy>Higgins, Sherry</cp:lastModifiedBy>
  <cp:revision>18</cp:revision>
  <dcterms:created xsi:type="dcterms:W3CDTF">2022-01-05T20:03:26Z</dcterms:created>
  <dcterms:modified xsi:type="dcterms:W3CDTF">2026-02-25T20:51:17Z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f0b5d98-aa4b-42ad-b5be-1e75bbcbb7d7_Enabled">
    <vt:lpwstr>true</vt:lpwstr>
  </property>
  <property fmtid="{D5CDD505-2E9C-101B-9397-08002B2CF9AE}" pid="3" name="MSIP_Label_8f0b5d98-aa4b-42ad-b5be-1e75bbcbb7d7_SetDate">
    <vt:lpwstr>2026-02-25T20:50:34Z</vt:lpwstr>
  </property>
  <property fmtid="{D5CDD505-2E9C-101B-9397-08002B2CF9AE}" pid="4" name="MSIP_Label_8f0b5d98-aa4b-42ad-b5be-1e75bbcbb7d7_Method">
    <vt:lpwstr>Standard</vt:lpwstr>
  </property>
  <property fmtid="{D5CDD505-2E9C-101B-9397-08002B2CF9AE}" pid="5" name="MSIP_Label_8f0b5d98-aa4b-42ad-b5be-1e75bbcbb7d7_Name">
    <vt:lpwstr>Internal-pilot</vt:lpwstr>
  </property>
  <property fmtid="{D5CDD505-2E9C-101B-9397-08002B2CF9AE}" pid="6" name="MSIP_Label_8f0b5d98-aa4b-42ad-b5be-1e75bbcbb7d7_SiteId">
    <vt:lpwstr>a651e8f0-93d2-41c2-88b6-e8c5a1ad2375</vt:lpwstr>
  </property>
  <property fmtid="{D5CDD505-2E9C-101B-9397-08002B2CF9AE}" pid="7" name="MSIP_Label_8f0b5d98-aa4b-42ad-b5be-1e75bbcbb7d7_ActionId">
    <vt:lpwstr>fcaf1c5c-9626-4146-b2cc-bc8586f6d5a6</vt:lpwstr>
  </property>
  <property fmtid="{D5CDD505-2E9C-101B-9397-08002B2CF9AE}" pid="8" name="MSIP_Label_8f0b5d98-aa4b-42ad-b5be-1e75bbcbb7d7_ContentBits">
    <vt:lpwstr>0</vt:lpwstr>
  </property>
  <property fmtid="{D5CDD505-2E9C-101B-9397-08002B2CF9AE}" pid="9" name="MSIP_Label_8f0b5d98-aa4b-42ad-b5be-1e75bbcbb7d7_Tag">
    <vt:lpwstr>10, 3, 0, 1</vt:lpwstr>
  </property>
</Properties>
</file>