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handoutMasterIdLst>
    <p:handoutMasterId r:id="rId5"/>
  </p:handoutMasterIdLst>
  <p:sldIdLst>
    <p:sldId id="304" r:id="rId2"/>
    <p:sldId id="305" r:id="rId3"/>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lie Baines-Gould" initials="JBG" lastIdx="3" clrIdx="0">
    <p:extLst>
      <p:ext uri="{19B8F6BF-5375-455C-9EA6-DF929625EA0E}">
        <p15:presenceInfo xmlns:p15="http://schemas.microsoft.com/office/powerpoint/2012/main" userId="S::julie@thinkcreates.com::720878ee-82b7-4080-9f06-44c9c2065b3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66FF99"/>
    <a:srgbClr val="FF6600"/>
    <a:srgbClr val="FF00FF"/>
    <a:srgbClr val="FFFFFF"/>
    <a:srgbClr val="5BB9FF"/>
    <a:srgbClr val="1F5E6B"/>
    <a:srgbClr val="D2653D"/>
    <a:srgbClr val="005A9B"/>
    <a:srgbClr val="049EB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5117" autoAdjust="0"/>
    <p:restoredTop sz="94657" autoAdjust="0"/>
  </p:normalViewPr>
  <p:slideViewPr>
    <p:cSldViewPr snapToGrid="0">
      <p:cViewPr varScale="1">
        <p:scale>
          <a:sx n="111" d="100"/>
          <a:sy n="111" d="100"/>
        </p:scale>
        <p:origin x="1158" y="96"/>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83" d="100"/>
          <a:sy n="83" d="100"/>
        </p:scale>
        <p:origin x="3816"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2021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B82-44C9-89F1-2D2737F7AB65}"/>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3-6B82-44C9-89F1-2D2737F7AB65}"/>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6B82-44C9-89F1-2D2737F7AB65}"/>
              </c:ext>
            </c:extLst>
          </c:dPt>
          <c:cat>
            <c:strRef>
              <c:f>Sheet1!$A$2:$A$4</c:f>
              <c:strCache>
                <c:ptCount val="3"/>
                <c:pt idx="0">
                  <c:v>Stocks</c:v>
                </c:pt>
                <c:pt idx="1">
                  <c:v>Bonds</c:v>
                </c:pt>
                <c:pt idx="2">
                  <c:v>Cash equivalents</c:v>
                </c:pt>
              </c:strCache>
            </c:strRef>
          </c:cat>
          <c:val>
            <c:numRef>
              <c:f>Sheet1!$B$2:$B$4</c:f>
              <c:numCache>
                <c:formatCode>General</c:formatCode>
                <c:ptCount val="3"/>
                <c:pt idx="0">
                  <c:v>90</c:v>
                </c:pt>
                <c:pt idx="1">
                  <c:v>10</c:v>
                </c:pt>
                <c:pt idx="2">
                  <c:v>0</c:v>
                </c:pt>
              </c:numCache>
            </c:numRef>
          </c:val>
          <c:extLst>
            <c:ext xmlns:c16="http://schemas.microsoft.com/office/drawing/2014/chart" uri="{C3380CC4-5D6E-409C-BE32-E72D297353CC}">
              <c16:uniqueId val="{00000006-6B82-44C9-89F1-2D2737F7AB65}"/>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2045</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424-4B9D-A256-4BF6203E830D}"/>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3-6424-4B9D-A256-4BF6203E830D}"/>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6424-4B9D-A256-4BF6203E830D}"/>
              </c:ext>
            </c:extLst>
          </c:dPt>
          <c:cat>
            <c:strRef>
              <c:f>Sheet1!$A$2:$A$4</c:f>
              <c:strCache>
                <c:ptCount val="3"/>
                <c:pt idx="0">
                  <c:v>Stocks</c:v>
                </c:pt>
                <c:pt idx="1">
                  <c:v>Bonds</c:v>
                </c:pt>
                <c:pt idx="2">
                  <c:v>Cash equivalents</c:v>
                </c:pt>
              </c:strCache>
            </c:strRef>
          </c:cat>
          <c:val>
            <c:numRef>
              <c:f>Sheet1!$B$2:$B$4</c:f>
              <c:numCache>
                <c:formatCode>General</c:formatCode>
                <c:ptCount val="3"/>
                <c:pt idx="0">
                  <c:v>84</c:v>
                </c:pt>
                <c:pt idx="1">
                  <c:v>16</c:v>
                </c:pt>
                <c:pt idx="2">
                  <c:v>0</c:v>
                </c:pt>
              </c:numCache>
            </c:numRef>
          </c:val>
          <c:extLst>
            <c:ext xmlns:c16="http://schemas.microsoft.com/office/drawing/2014/chart" uri="{C3380CC4-5D6E-409C-BE32-E72D297353CC}">
              <c16:uniqueId val="{00000006-6424-4B9D-A256-4BF6203E830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2060</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A7B3-4811-B88B-8294CA6EE00B}"/>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3-A7B3-4811-B88B-8294CA6EE00B}"/>
              </c:ext>
            </c:extLst>
          </c:dPt>
          <c:dPt>
            <c:idx val="2"/>
            <c:bubble3D val="0"/>
            <c:spPr>
              <a:solidFill>
                <a:schemeClr val="accent2"/>
              </a:solidFill>
              <a:ln w="19050">
                <a:solidFill>
                  <a:schemeClr val="lt1"/>
                </a:solidFill>
              </a:ln>
              <a:effectLst/>
            </c:spPr>
            <c:extLst>
              <c:ext xmlns:c16="http://schemas.microsoft.com/office/drawing/2014/chart" uri="{C3380CC4-5D6E-409C-BE32-E72D297353CC}">
                <c16:uniqueId val="{00000005-A7B3-4811-B88B-8294CA6EE00B}"/>
              </c:ext>
            </c:extLst>
          </c:dPt>
          <c:cat>
            <c:strRef>
              <c:f>Sheet1!$A$2:$A$4</c:f>
              <c:strCache>
                <c:ptCount val="3"/>
                <c:pt idx="0">
                  <c:v>Stocks</c:v>
                </c:pt>
                <c:pt idx="1">
                  <c:v>Bonds</c:v>
                </c:pt>
                <c:pt idx="2">
                  <c:v>Cash equivalents</c:v>
                </c:pt>
              </c:strCache>
            </c:strRef>
          </c:cat>
          <c:val>
            <c:numRef>
              <c:f>Sheet1!$B$2:$B$4</c:f>
              <c:numCache>
                <c:formatCode>General</c:formatCode>
                <c:ptCount val="3"/>
                <c:pt idx="0">
                  <c:v>54</c:v>
                </c:pt>
                <c:pt idx="1">
                  <c:v>39</c:v>
                </c:pt>
                <c:pt idx="2">
                  <c:v>7</c:v>
                </c:pt>
              </c:numCache>
            </c:numRef>
          </c:val>
          <c:extLst>
            <c:ext xmlns:c16="http://schemas.microsoft.com/office/drawing/2014/chart" uri="{C3380CC4-5D6E-409C-BE32-E72D297353CC}">
              <c16:uniqueId val="{00000006-A7B3-4811-B88B-8294CA6EE00B}"/>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2021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34E-4F5C-B541-A9894E3B4C7C}"/>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2-32F6-4869-9616-7D75A4964473}"/>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E34E-4F5C-B541-A9894E3B4C7C}"/>
              </c:ext>
            </c:extLst>
          </c:dPt>
          <c:cat>
            <c:strRef>
              <c:f>Sheet1!$A$2:$A$4</c:f>
              <c:strCache>
                <c:ptCount val="3"/>
                <c:pt idx="0">
                  <c:v>Stocks</c:v>
                </c:pt>
                <c:pt idx="1">
                  <c:v>Bonds</c:v>
                </c:pt>
                <c:pt idx="2">
                  <c:v>Cash equivalents</c:v>
                </c:pt>
              </c:strCache>
            </c:strRef>
          </c:cat>
          <c:val>
            <c:numRef>
              <c:f>Sheet1!$B$2:$B$4</c:f>
              <c:numCache>
                <c:formatCode>General</c:formatCode>
                <c:ptCount val="3"/>
                <c:pt idx="0">
                  <c:v>90</c:v>
                </c:pt>
                <c:pt idx="1">
                  <c:v>10</c:v>
                </c:pt>
                <c:pt idx="2">
                  <c:v>0</c:v>
                </c:pt>
              </c:numCache>
            </c:numRef>
          </c:val>
          <c:extLst>
            <c:ext xmlns:c16="http://schemas.microsoft.com/office/drawing/2014/chart" uri="{C3380CC4-5D6E-409C-BE32-E72D297353CC}">
              <c16:uniqueId val="{00000000-32F6-4869-9616-7D75A4964473}"/>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2045</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5DB-41DC-9565-FBD5DF042220}"/>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2-9BA4-470A-93F6-5838BE82C42D}"/>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85DB-41DC-9565-FBD5DF042220}"/>
              </c:ext>
            </c:extLst>
          </c:dPt>
          <c:cat>
            <c:strRef>
              <c:f>Sheet1!$A$2:$A$4</c:f>
              <c:strCache>
                <c:ptCount val="3"/>
                <c:pt idx="0">
                  <c:v>Stocks</c:v>
                </c:pt>
                <c:pt idx="1">
                  <c:v>Bonds</c:v>
                </c:pt>
                <c:pt idx="2">
                  <c:v>Cash equivalents</c:v>
                </c:pt>
              </c:strCache>
            </c:strRef>
          </c:cat>
          <c:val>
            <c:numRef>
              <c:f>Sheet1!$B$2:$B$4</c:f>
              <c:numCache>
                <c:formatCode>General</c:formatCode>
                <c:ptCount val="3"/>
                <c:pt idx="0">
                  <c:v>84</c:v>
                </c:pt>
                <c:pt idx="1">
                  <c:v>16</c:v>
                </c:pt>
                <c:pt idx="2">
                  <c:v>0</c:v>
                </c:pt>
              </c:numCache>
            </c:numRef>
          </c:val>
          <c:extLst>
            <c:ext xmlns:c16="http://schemas.microsoft.com/office/drawing/2014/chart" uri="{C3380CC4-5D6E-409C-BE32-E72D297353CC}">
              <c16:uniqueId val="{00000000-9BA4-470A-93F6-5838BE82C42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2060</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AE6-47BE-BCC5-EF705A629A84}"/>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2-81BD-4884-AAAC-F13B00C0257B}"/>
              </c:ext>
            </c:extLst>
          </c:dPt>
          <c:dPt>
            <c:idx val="2"/>
            <c:bubble3D val="0"/>
            <c:spPr>
              <a:solidFill>
                <a:schemeClr val="accent2"/>
              </a:solidFill>
              <a:ln w="19050">
                <a:solidFill>
                  <a:schemeClr val="lt1"/>
                </a:solidFill>
              </a:ln>
              <a:effectLst/>
            </c:spPr>
            <c:extLst>
              <c:ext xmlns:c16="http://schemas.microsoft.com/office/drawing/2014/chart" uri="{C3380CC4-5D6E-409C-BE32-E72D297353CC}">
                <c16:uniqueId val="{00000003-81BD-4884-AAAC-F13B00C0257B}"/>
              </c:ext>
            </c:extLst>
          </c:dPt>
          <c:cat>
            <c:strRef>
              <c:f>Sheet1!$A$2:$A$4</c:f>
              <c:strCache>
                <c:ptCount val="3"/>
                <c:pt idx="0">
                  <c:v>Stocks</c:v>
                </c:pt>
                <c:pt idx="1">
                  <c:v>Bonds</c:v>
                </c:pt>
                <c:pt idx="2">
                  <c:v>Cash equivalents</c:v>
                </c:pt>
              </c:strCache>
            </c:strRef>
          </c:cat>
          <c:val>
            <c:numRef>
              <c:f>Sheet1!$B$2:$B$4</c:f>
              <c:numCache>
                <c:formatCode>General</c:formatCode>
                <c:ptCount val="3"/>
                <c:pt idx="0">
                  <c:v>54</c:v>
                </c:pt>
                <c:pt idx="1">
                  <c:v>39</c:v>
                </c:pt>
                <c:pt idx="2">
                  <c:v>7</c:v>
                </c:pt>
              </c:numCache>
            </c:numRef>
          </c:val>
          <c:extLst>
            <c:ext xmlns:c16="http://schemas.microsoft.com/office/drawing/2014/chart" uri="{C3380CC4-5D6E-409C-BE32-E72D297353CC}">
              <c16:uniqueId val="{00000000-81BD-4884-AAAC-F13B00C0257B}"/>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Column1</c:v>
                </c:pt>
              </c:strCache>
            </c:strRef>
          </c:tx>
          <c:spPr>
            <a:solidFill>
              <a:schemeClr val="accent1"/>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4-E3D6-45D9-AC85-4E01C45139CD}"/>
              </c:ext>
            </c:extLst>
          </c:dPt>
          <c:dPt>
            <c:idx val="1"/>
            <c:invertIfNegative val="0"/>
            <c:bubble3D val="0"/>
            <c:spPr>
              <a:solidFill>
                <a:schemeClr val="accent3"/>
              </a:solidFill>
              <a:ln>
                <a:noFill/>
              </a:ln>
              <a:effectLst/>
            </c:spPr>
            <c:extLst>
              <c:ext xmlns:c16="http://schemas.microsoft.com/office/drawing/2014/chart" uri="{C3380CC4-5D6E-409C-BE32-E72D297353CC}">
                <c16:uniqueId val="{00000005-E3D6-45D9-AC85-4E01C45139CD}"/>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6-E3D6-45D9-AC85-4E01C45139CD}"/>
              </c:ext>
            </c:extLst>
          </c:dPt>
          <c:dPt>
            <c:idx val="3"/>
            <c:invertIfNegative val="0"/>
            <c:bubble3D val="0"/>
            <c:spPr>
              <a:solidFill>
                <a:schemeClr val="accent3"/>
              </a:solidFill>
              <a:ln>
                <a:noFill/>
              </a:ln>
              <a:effectLst/>
            </c:spPr>
            <c:extLst>
              <c:ext xmlns:c16="http://schemas.microsoft.com/office/drawing/2014/chart" uri="{C3380CC4-5D6E-409C-BE32-E72D297353CC}">
                <c16:uniqueId val="{00000007-E3D6-45D9-AC85-4E01C45139CD}"/>
              </c:ext>
            </c:extLst>
          </c:dPt>
          <c:dPt>
            <c:idx val="4"/>
            <c:invertIfNegative val="0"/>
            <c:bubble3D val="0"/>
            <c:spPr>
              <a:solidFill>
                <a:schemeClr val="accent6"/>
              </a:solidFill>
              <a:ln w="57150">
                <a:noFill/>
              </a:ln>
              <a:effectLst/>
            </c:spPr>
            <c:extLst>
              <c:ext xmlns:c16="http://schemas.microsoft.com/office/drawing/2014/chart" uri="{C3380CC4-5D6E-409C-BE32-E72D297353CC}">
                <c16:uniqueId val="{00000008-E3D6-45D9-AC85-4E01C45139CD}"/>
              </c:ext>
            </c:extLst>
          </c:dPt>
          <c:dPt>
            <c:idx val="5"/>
            <c:invertIfNegative val="0"/>
            <c:bubble3D val="0"/>
            <c:spPr>
              <a:solidFill>
                <a:schemeClr val="tx2"/>
              </a:solidFill>
              <a:ln>
                <a:noFill/>
              </a:ln>
              <a:effectLst/>
            </c:spPr>
            <c:extLst>
              <c:ext xmlns:c16="http://schemas.microsoft.com/office/drawing/2014/chart" uri="{C3380CC4-5D6E-409C-BE32-E72D297353CC}">
                <c16:uniqueId val="{00000009-E3D6-45D9-AC85-4E01C45139CD}"/>
              </c:ext>
            </c:extLst>
          </c:dPt>
          <c:dPt>
            <c:idx val="6"/>
            <c:invertIfNegative val="0"/>
            <c:bubble3D val="0"/>
            <c:spPr>
              <a:solidFill>
                <a:schemeClr val="tx2"/>
              </a:solidFill>
              <a:ln>
                <a:noFill/>
              </a:ln>
              <a:effectLst/>
            </c:spPr>
            <c:extLst>
              <c:ext xmlns:c16="http://schemas.microsoft.com/office/drawing/2014/chart" uri="{C3380CC4-5D6E-409C-BE32-E72D297353CC}">
                <c16:uniqueId val="{0000000A-E3D6-45D9-AC85-4E01C45139CD}"/>
              </c:ext>
            </c:extLst>
          </c:dPt>
          <c:dPt>
            <c:idx val="7"/>
            <c:invertIfNegative val="0"/>
            <c:bubble3D val="0"/>
            <c:spPr>
              <a:solidFill>
                <a:schemeClr val="tx2"/>
              </a:solidFill>
              <a:ln>
                <a:noFill/>
              </a:ln>
              <a:effectLst/>
            </c:spPr>
            <c:extLst>
              <c:ext xmlns:c16="http://schemas.microsoft.com/office/drawing/2014/chart" uri="{C3380CC4-5D6E-409C-BE32-E72D297353CC}">
                <c16:uniqueId val="{0000000B-E3D6-45D9-AC85-4E01C45139CD}"/>
              </c:ext>
            </c:extLst>
          </c:dPt>
          <c:dPt>
            <c:idx val="8"/>
            <c:invertIfNegative val="0"/>
            <c:bubble3D val="0"/>
            <c:spPr>
              <a:solidFill>
                <a:schemeClr val="tx2"/>
              </a:solidFill>
              <a:ln>
                <a:noFill/>
              </a:ln>
              <a:effectLst/>
            </c:spPr>
            <c:extLst>
              <c:ext xmlns:c16="http://schemas.microsoft.com/office/drawing/2014/chart" uri="{C3380CC4-5D6E-409C-BE32-E72D297353CC}">
                <c16:uniqueId val="{0000000C-E3D6-45D9-AC85-4E01C45139CD}"/>
              </c:ext>
            </c:extLst>
          </c:dPt>
          <c:cat>
            <c:numRef>
              <c:f>Sheet1!$A$2:$A$10</c:f>
              <c:numCache>
                <c:formatCode>General</c:formatCode>
                <c:ptCount val="9"/>
                <c:pt idx="0">
                  <c:v>62</c:v>
                </c:pt>
                <c:pt idx="1">
                  <c:v>63</c:v>
                </c:pt>
                <c:pt idx="2">
                  <c:v>64</c:v>
                </c:pt>
                <c:pt idx="3">
                  <c:v>65</c:v>
                </c:pt>
                <c:pt idx="4">
                  <c:v>66</c:v>
                </c:pt>
                <c:pt idx="5">
                  <c:v>67</c:v>
                </c:pt>
                <c:pt idx="6">
                  <c:v>68</c:v>
                </c:pt>
                <c:pt idx="7">
                  <c:v>69</c:v>
                </c:pt>
                <c:pt idx="8">
                  <c:v>70</c:v>
                </c:pt>
              </c:numCache>
            </c:numRef>
          </c:cat>
          <c:val>
            <c:numRef>
              <c:f>Sheet1!$B$2:$B$10</c:f>
              <c:numCache>
                <c:formatCode>_("$"* #,##0_);_("$"* \(#,##0\);_("$"* "-"??_);_(@_)</c:formatCode>
                <c:ptCount val="9"/>
                <c:pt idx="0">
                  <c:v>750</c:v>
                </c:pt>
                <c:pt idx="1">
                  <c:v>800</c:v>
                </c:pt>
                <c:pt idx="2">
                  <c:v>866</c:v>
                </c:pt>
                <c:pt idx="3">
                  <c:v>933</c:v>
                </c:pt>
                <c:pt idx="4">
                  <c:v>1000</c:v>
                </c:pt>
                <c:pt idx="5">
                  <c:v>1080</c:v>
                </c:pt>
                <c:pt idx="6">
                  <c:v>1160</c:v>
                </c:pt>
                <c:pt idx="7">
                  <c:v>1240</c:v>
                </c:pt>
                <c:pt idx="8">
                  <c:v>1320</c:v>
                </c:pt>
              </c:numCache>
            </c:numRef>
          </c:val>
          <c:extLst>
            <c:ext xmlns:c16="http://schemas.microsoft.com/office/drawing/2014/chart" uri="{C3380CC4-5D6E-409C-BE32-E72D297353CC}">
              <c16:uniqueId val="{00000000-E3D6-45D9-AC85-4E01C45139CD}"/>
            </c:ext>
          </c:extLst>
        </c:ser>
        <c:dLbls>
          <c:showLegendKey val="0"/>
          <c:showVal val="0"/>
          <c:showCatName val="0"/>
          <c:showSerName val="0"/>
          <c:showPercent val="0"/>
          <c:showBubbleSize val="0"/>
        </c:dLbls>
        <c:gapWidth val="35"/>
        <c:overlap val="-27"/>
        <c:axId val="2120300064"/>
        <c:axId val="2120295904"/>
      </c:barChart>
      <c:catAx>
        <c:axId val="2120300064"/>
        <c:scaling>
          <c:orientation val="minMax"/>
        </c:scaling>
        <c:delete val="0"/>
        <c:axPos val="b"/>
        <c:title>
          <c:tx>
            <c:rich>
              <a:bodyPr rot="0" spcFirstLastPara="1" vertOverflow="ellipsis" vert="horz" wrap="square" anchor="ctr" anchorCtr="1"/>
              <a:lstStyle/>
              <a:p>
                <a:pPr>
                  <a:defRPr sz="1200" b="1" i="0" u="none" strike="noStrike" kern="1200" baseline="0">
                    <a:solidFill>
                      <a:schemeClr val="tx2"/>
                    </a:solidFill>
                    <a:latin typeface="+mn-lt"/>
                    <a:ea typeface="+mn-ea"/>
                    <a:cs typeface="+mn-cs"/>
                  </a:defRPr>
                </a:pPr>
                <a:r>
                  <a:rPr lang="en-US" sz="1200" b="1" dirty="0">
                    <a:solidFill>
                      <a:schemeClr val="tx2"/>
                    </a:solidFill>
                  </a:rPr>
                  <a:t>Age</a:t>
                </a:r>
              </a:p>
            </c:rich>
          </c:tx>
          <c:layout>
            <c:manualLayout>
              <c:xMode val="edge"/>
              <c:yMode val="edge"/>
              <c:x val="0.54315073985357876"/>
              <c:y val="0.92729549845910186"/>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2"/>
                  </a:solidFill>
                  <a:latin typeface="+mn-lt"/>
                  <a:ea typeface="+mn-ea"/>
                  <a:cs typeface="+mn-cs"/>
                </a:defRPr>
              </a:pPr>
              <a:endParaRPr lang="en-US"/>
            </a:p>
          </c:txPr>
        </c:title>
        <c:numFmt formatCode="General" sourceLinked="1"/>
        <c:majorTickMark val="none"/>
        <c:minorTickMark val="none"/>
        <c:tickLblPos val="nextTo"/>
        <c:spPr>
          <a:noFill/>
          <a:ln w="2857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2120295904"/>
        <c:crosses val="autoZero"/>
        <c:auto val="1"/>
        <c:lblAlgn val="ctr"/>
        <c:lblOffset val="100"/>
        <c:noMultiLvlLbl val="0"/>
      </c:catAx>
      <c:valAx>
        <c:axId val="2120295904"/>
        <c:scaling>
          <c:orientation val="minMax"/>
          <c:min val="600"/>
        </c:scaling>
        <c:delete val="0"/>
        <c:axPos val="l"/>
        <c:title>
          <c:tx>
            <c:rich>
              <a:bodyPr rot="-5400000" spcFirstLastPara="1" vertOverflow="ellipsis" vert="horz" wrap="square" anchor="ctr" anchorCtr="0"/>
              <a:lstStyle/>
              <a:p>
                <a:pPr>
                  <a:defRPr sz="1200" b="1" i="0" u="none" strike="noStrike" kern="1200" baseline="0">
                    <a:solidFill>
                      <a:schemeClr val="tx2"/>
                    </a:solidFill>
                    <a:latin typeface="+mn-lt"/>
                    <a:ea typeface="+mn-ea"/>
                    <a:cs typeface="+mn-cs"/>
                  </a:defRPr>
                </a:pPr>
                <a:r>
                  <a:rPr lang="en-US" sz="1200" b="1" dirty="0">
                    <a:solidFill>
                      <a:schemeClr val="tx2"/>
                    </a:solidFill>
                  </a:rPr>
                  <a:t>Monthly</a:t>
                </a:r>
                <a:r>
                  <a:rPr lang="en-US" sz="1200" b="1" baseline="0" dirty="0">
                    <a:solidFill>
                      <a:schemeClr val="tx2"/>
                    </a:solidFill>
                  </a:rPr>
                  <a:t> benefit amount</a:t>
                </a:r>
                <a:endParaRPr lang="en-US" sz="1200" b="1" dirty="0">
                  <a:solidFill>
                    <a:schemeClr val="tx2"/>
                  </a:solidFill>
                </a:endParaRPr>
              </a:p>
            </c:rich>
          </c:tx>
          <c:layout>
            <c:manualLayout>
              <c:xMode val="edge"/>
              <c:yMode val="edge"/>
              <c:x val="9.5711001610356439E-3"/>
              <c:y val="0.17976062398398504"/>
            </c:manualLayout>
          </c:layout>
          <c:overlay val="0"/>
          <c:spPr>
            <a:noFill/>
            <a:ln>
              <a:noFill/>
            </a:ln>
            <a:effectLst/>
          </c:spPr>
          <c:txPr>
            <a:bodyPr rot="-5400000" spcFirstLastPara="1" vertOverflow="ellipsis" vert="horz" wrap="square" anchor="ctr" anchorCtr="0"/>
            <a:lstStyle/>
            <a:p>
              <a:pPr>
                <a:defRPr sz="1200" b="1" i="0" u="none" strike="noStrike" kern="1200" baseline="0">
                  <a:solidFill>
                    <a:schemeClr val="tx2"/>
                  </a:solidFill>
                  <a:latin typeface="+mn-lt"/>
                  <a:ea typeface="+mn-ea"/>
                  <a:cs typeface="+mn-cs"/>
                </a:defRPr>
              </a:pPr>
              <a:endParaRPr lang="en-US"/>
            </a:p>
          </c:txPr>
        </c:title>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21203000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Column1</c:v>
                </c:pt>
              </c:strCache>
            </c:strRef>
          </c:tx>
          <c:spPr>
            <a:solidFill>
              <a:schemeClr val="accent1"/>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1-1725-0240-AA23-9BED2EB4D8AF}"/>
              </c:ext>
            </c:extLst>
          </c:dPt>
          <c:dPt>
            <c:idx val="1"/>
            <c:invertIfNegative val="0"/>
            <c:bubble3D val="0"/>
            <c:spPr>
              <a:solidFill>
                <a:schemeClr val="accent3"/>
              </a:solidFill>
              <a:ln>
                <a:noFill/>
              </a:ln>
              <a:effectLst/>
            </c:spPr>
            <c:extLst>
              <c:ext xmlns:c16="http://schemas.microsoft.com/office/drawing/2014/chart" uri="{C3380CC4-5D6E-409C-BE32-E72D297353CC}">
                <c16:uniqueId val="{00000003-1725-0240-AA23-9BED2EB4D8AF}"/>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5-1725-0240-AA23-9BED2EB4D8AF}"/>
              </c:ext>
            </c:extLst>
          </c:dPt>
          <c:dPt>
            <c:idx val="3"/>
            <c:invertIfNegative val="0"/>
            <c:bubble3D val="0"/>
            <c:spPr>
              <a:solidFill>
                <a:schemeClr val="accent3"/>
              </a:solidFill>
              <a:ln>
                <a:noFill/>
              </a:ln>
              <a:effectLst/>
            </c:spPr>
            <c:extLst>
              <c:ext xmlns:c16="http://schemas.microsoft.com/office/drawing/2014/chart" uri="{C3380CC4-5D6E-409C-BE32-E72D297353CC}">
                <c16:uniqueId val="{00000007-1725-0240-AA23-9BED2EB4D8AF}"/>
              </c:ext>
            </c:extLst>
          </c:dPt>
          <c:dPt>
            <c:idx val="4"/>
            <c:invertIfNegative val="0"/>
            <c:bubble3D val="0"/>
            <c:spPr>
              <a:solidFill>
                <a:schemeClr val="accent6"/>
              </a:solidFill>
              <a:ln w="57150">
                <a:noFill/>
              </a:ln>
              <a:effectLst/>
            </c:spPr>
            <c:extLst>
              <c:ext xmlns:c16="http://schemas.microsoft.com/office/drawing/2014/chart" uri="{C3380CC4-5D6E-409C-BE32-E72D297353CC}">
                <c16:uniqueId val="{00000009-1725-0240-AA23-9BED2EB4D8AF}"/>
              </c:ext>
            </c:extLst>
          </c:dPt>
          <c:dPt>
            <c:idx val="5"/>
            <c:invertIfNegative val="0"/>
            <c:bubble3D val="0"/>
            <c:spPr>
              <a:solidFill>
                <a:schemeClr val="tx2"/>
              </a:solidFill>
              <a:ln>
                <a:noFill/>
              </a:ln>
              <a:effectLst/>
            </c:spPr>
            <c:extLst>
              <c:ext xmlns:c16="http://schemas.microsoft.com/office/drawing/2014/chart" uri="{C3380CC4-5D6E-409C-BE32-E72D297353CC}">
                <c16:uniqueId val="{0000000B-1725-0240-AA23-9BED2EB4D8AF}"/>
              </c:ext>
            </c:extLst>
          </c:dPt>
          <c:dPt>
            <c:idx val="6"/>
            <c:invertIfNegative val="0"/>
            <c:bubble3D val="0"/>
            <c:spPr>
              <a:solidFill>
                <a:schemeClr val="tx2"/>
              </a:solidFill>
              <a:ln>
                <a:noFill/>
              </a:ln>
              <a:effectLst/>
            </c:spPr>
            <c:extLst>
              <c:ext xmlns:c16="http://schemas.microsoft.com/office/drawing/2014/chart" uri="{C3380CC4-5D6E-409C-BE32-E72D297353CC}">
                <c16:uniqueId val="{0000000D-1725-0240-AA23-9BED2EB4D8AF}"/>
              </c:ext>
            </c:extLst>
          </c:dPt>
          <c:dPt>
            <c:idx val="7"/>
            <c:invertIfNegative val="0"/>
            <c:bubble3D val="0"/>
            <c:spPr>
              <a:solidFill>
                <a:schemeClr val="tx2"/>
              </a:solidFill>
              <a:ln>
                <a:noFill/>
              </a:ln>
              <a:effectLst/>
            </c:spPr>
            <c:extLst>
              <c:ext xmlns:c16="http://schemas.microsoft.com/office/drawing/2014/chart" uri="{C3380CC4-5D6E-409C-BE32-E72D297353CC}">
                <c16:uniqueId val="{0000000F-1725-0240-AA23-9BED2EB4D8AF}"/>
              </c:ext>
            </c:extLst>
          </c:dPt>
          <c:dPt>
            <c:idx val="8"/>
            <c:invertIfNegative val="0"/>
            <c:bubble3D val="0"/>
            <c:spPr>
              <a:solidFill>
                <a:schemeClr val="tx2"/>
              </a:solidFill>
              <a:ln>
                <a:noFill/>
              </a:ln>
              <a:effectLst/>
            </c:spPr>
            <c:extLst>
              <c:ext xmlns:c16="http://schemas.microsoft.com/office/drawing/2014/chart" uri="{C3380CC4-5D6E-409C-BE32-E72D297353CC}">
                <c16:uniqueId val="{00000011-1725-0240-AA23-9BED2EB4D8AF}"/>
              </c:ext>
            </c:extLst>
          </c:dPt>
          <c:cat>
            <c:numRef>
              <c:f>Sheet1!$A$2:$A$10</c:f>
              <c:numCache>
                <c:formatCode>General</c:formatCode>
                <c:ptCount val="9"/>
                <c:pt idx="0">
                  <c:v>62</c:v>
                </c:pt>
                <c:pt idx="1">
                  <c:v>63</c:v>
                </c:pt>
                <c:pt idx="2">
                  <c:v>64</c:v>
                </c:pt>
                <c:pt idx="3">
                  <c:v>65</c:v>
                </c:pt>
                <c:pt idx="4">
                  <c:v>66</c:v>
                </c:pt>
                <c:pt idx="5">
                  <c:v>67</c:v>
                </c:pt>
                <c:pt idx="6">
                  <c:v>68</c:v>
                </c:pt>
                <c:pt idx="7">
                  <c:v>69</c:v>
                </c:pt>
                <c:pt idx="8">
                  <c:v>70</c:v>
                </c:pt>
              </c:numCache>
            </c:numRef>
          </c:cat>
          <c:val>
            <c:numRef>
              <c:f>Sheet1!$B$2:$B$10</c:f>
              <c:numCache>
                <c:formatCode>_("$"* #,##0_);_("$"* \(#,##0\);_("$"* "-"??_);_(@_)</c:formatCode>
                <c:ptCount val="9"/>
                <c:pt idx="0">
                  <c:v>750</c:v>
                </c:pt>
                <c:pt idx="1">
                  <c:v>800</c:v>
                </c:pt>
                <c:pt idx="2">
                  <c:v>866</c:v>
                </c:pt>
                <c:pt idx="3">
                  <c:v>933</c:v>
                </c:pt>
                <c:pt idx="4">
                  <c:v>1000</c:v>
                </c:pt>
                <c:pt idx="5">
                  <c:v>1080</c:v>
                </c:pt>
                <c:pt idx="6">
                  <c:v>1160</c:v>
                </c:pt>
                <c:pt idx="7">
                  <c:v>1240</c:v>
                </c:pt>
                <c:pt idx="8">
                  <c:v>1320</c:v>
                </c:pt>
              </c:numCache>
            </c:numRef>
          </c:val>
          <c:extLst>
            <c:ext xmlns:c16="http://schemas.microsoft.com/office/drawing/2014/chart" uri="{C3380CC4-5D6E-409C-BE32-E72D297353CC}">
              <c16:uniqueId val="{00000012-1725-0240-AA23-9BED2EB4D8AF}"/>
            </c:ext>
          </c:extLst>
        </c:ser>
        <c:dLbls>
          <c:showLegendKey val="0"/>
          <c:showVal val="0"/>
          <c:showCatName val="0"/>
          <c:showSerName val="0"/>
          <c:showPercent val="0"/>
          <c:showBubbleSize val="0"/>
        </c:dLbls>
        <c:gapWidth val="35"/>
        <c:overlap val="-27"/>
        <c:axId val="2120300064"/>
        <c:axId val="2120295904"/>
      </c:barChart>
      <c:catAx>
        <c:axId val="2120300064"/>
        <c:scaling>
          <c:orientation val="minMax"/>
        </c:scaling>
        <c:delete val="0"/>
        <c:axPos val="b"/>
        <c:title>
          <c:tx>
            <c:rich>
              <a:bodyPr rot="0" spcFirstLastPara="1" vertOverflow="ellipsis" vert="horz" wrap="square" anchor="ctr" anchorCtr="1"/>
              <a:lstStyle/>
              <a:p>
                <a:pPr>
                  <a:defRPr sz="1200" b="1" i="0" u="none" strike="noStrike" kern="1200" baseline="0">
                    <a:solidFill>
                      <a:schemeClr val="tx2"/>
                    </a:solidFill>
                    <a:latin typeface="+mn-lt"/>
                    <a:ea typeface="+mn-ea"/>
                    <a:cs typeface="+mn-cs"/>
                  </a:defRPr>
                </a:pPr>
                <a:r>
                  <a:rPr lang="en-US" sz="1200" b="1" dirty="0">
                    <a:solidFill>
                      <a:schemeClr val="tx2"/>
                    </a:solidFill>
                  </a:rPr>
                  <a:t>Age</a:t>
                </a:r>
              </a:p>
            </c:rich>
          </c:tx>
          <c:layout>
            <c:manualLayout>
              <c:xMode val="edge"/>
              <c:yMode val="edge"/>
              <c:x val="0.54315073985357876"/>
              <c:y val="0.92729549845910186"/>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2"/>
                  </a:solidFill>
                  <a:latin typeface="+mn-lt"/>
                  <a:ea typeface="+mn-ea"/>
                  <a:cs typeface="+mn-cs"/>
                </a:defRPr>
              </a:pPr>
              <a:endParaRPr lang="en-US"/>
            </a:p>
          </c:txPr>
        </c:title>
        <c:numFmt formatCode="General" sourceLinked="1"/>
        <c:majorTickMark val="none"/>
        <c:minorTickMark val="none"/>
        <c:tickLblPos val="nextTo"/>
        <c:spPr>
          <a:noFill/>
          <a:ln w="2857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2120295904"/>
        <c:crosses val="autoZero"/>
        <c:auto val="1"/>
        <c:lblAlgn val="ctr"/>
        <c:lblOffset val="100"/>
        <c:noMultiLvlLbl val="0"/>
      </c:catAx>
      <c:valAx>
        <c:axId val="2120295904"/>
        <c:scaling>
          <c:orientation val="minMax"/>
          <c:min val="600"/>
        </c:scaling>
        <c:delete val="0"/>
        <c:axPos val="l"/>
        <c:title>
          <c:tx>
            <c:rich>
              <a:bodyPr rot="-5400000" spcFirstLastPara="1" vertOverflow="ellipsis" vert="horz" wrap="square" anchor="ctr" anchorCtr="0"/>
              <a:lstStyle/>
              <a:p>
                <a:pPr>
                  <a:defRPr sz="1200" b="1" i="0" u="none" strike="noStrike" kern="1200" baseline="0">
                    <a:solidFill>
                      <a:schemeClr val="tx2"/>
                    </a:solidFill>
                    <a:latin typeface="+mn-lt"/>
                    <a:ea typeface="+mn-ea"/>
                    <a:cs typeface="+mn-cs"/>
                  </a:defRPr>
                </a:pPr>
                <a:r>
                  <a:rPr lang="en-US" sz="1200" b="1" dirty="0">
                    <a:solidFill>
                      <a:schemeClr val="tx2"/>
                    </a:solidFill>
                  </a:rPr>
                  <a:t>Monthly</a:t>
                </a:r>
                <a:r>
                  <a:rPr lang="en-US" sz="1200" b="1" baseline="0" dirty="0">
                    <a:solidFill>
                      <a:schemeClr val="tx2"/>
                    </a:solidFill>
                  </a:rPr>
                  <a:t> benefit amount</a:t>
                </a:r>
                <a:endParaRPr lang="en-US" sz="1200" b="1" dirty="0">
                  <a:solidFill>
                    <a:schemeClr val="tx2"/>
                  </a:solidFill>
                </a:endParaRPr>
              </a:p>
            </c:rich>
          </c:tx>
          <c:layout>
            <c:manualLayout>
              <c:xMode val="edge"/>
              <c:yMode val="edge"/>
              <c:x val="9.5711001610356439E-3"/>
              <c:y val="0.17976062398398504"/>
            </c:manualLayout>
          </c:layout>
          <c:overlay val="0"/>
          <c:spPr>
            <a:noFill/>
            <a:ln>
              <a:noFill/>
            </a:ln>
            <a:effectLst/>
          </c:spPr>
          <c:txPr>
            <a:bodyPr rot="-5400000" spcFirstLastPara="1" vertOverflow="ellipsis" vert="horz" wrap="square" anchor="ctr" anchorCtr="0"/>
            <a:lstStyle/>
            <a:p>
              <a:pPr>
                <a:defRPr sz="1200" b="1" i="0" u="none" strike="noStrike" kern="1200" baseline="0">
                  <a:solidFill>
                    <a:schemeClr val="tx2"/>
                  </a:solidFill>
                  <a:latin typeface="+mn-lt"/>
                  <a:ea typeface="+mn-ea"/>
                  <a:cs typeface="+mn-cs"/>
                </a:defRPr>
              </a:pPr>
              <a:endParaRPr lang="en-US"/>
            </a:p>
          </c:txPr>
        </c:title>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21203000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Inflation rate</c:v>
                </c:pt>
              </c:strCache>
            </c:strRef>
          </c:tx>
          <c:spPr>
            <a:ln w="28575" cap="rnd">
              <a:solidFill>
                <a:schemeClr val="accent2"/>
              </a:solidFill>
              <a:round/>
            </a:ln>
            <a:effectLst/>
          </c:spPr>
          <c:marker>
            <c:symbol val="none"/>
          </c:marker>
          <c:cat>
            <c:numRef>
              <c:f>Sheet1!$A$2:$A$26</c:f>
              <c:numCache>
                <c:formatCode>General</c:formatCode>
                <c:ptCount val="25"/>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pt idx="19">
                  <c:v>2018</c:v>
                </c:pt>
                <c:pt idx="20">
                  <c:v>2019</c:v>
                </c:pt>
                <c:pt idx="21">
                  <c:v>2020</c:v>
                </c:pt>
                <c:pt idx="22">
                  <c:v>2021</c:v>
                </c:pt>
                <c:pt idx="23">
                  <c:v>2022</c:v>
                </c:pt>
                <c:pt idx="24">
                  <c:v>2023</c:v>
                </c:pt>
              </c:numCache>
            </c:numRef>
          </c:cat>
          <c:val>
            <c:numRef>
              <c:f>Sheet1!$B$2:$B$26</c:f>
              <c:numCache>
                <c:formatCode>0.00%</c:formatCode>
                <c:ptCount val="25"/>
                <c:pt idx="1">
                  <c:v>3.3768572714993499E-2</c:v>
                </c:pt>
                <c:pt idx="2">
                  <c:v>2.8299999999999999E-2</c:v>
                </c:pt>
                <c:pt idx="3">
                  <c:v>1.5900000000000001E-2</c:v>
                </c:pt>
                <c:pt idx="4">
                  <c:v>2.2700000000000001E-2</c:v>
                </c:pt>
                <c:pt idx="5">
                  <c:v>2.6800000000000001E-2</c:v>
                </c:pt>
                <c:pt idx="6">
                  <c:v>3.39E-2</c:v>
                </c:pt>
                <c:pt idx="7">
                  <c:v>3.2300000000000002E-2</c:v>
                </c:pt>
                <c:pt idx="8">
                  <c:v>2.8500000000000001E-2</c:v>
                </c:pt>
                <c:pt idx="9">
                  <c:v>3.8399999999999997E-2</c:v>
                </c:pt>
                <c:pt idx="10">
                  <c:v>-3.5999999999999999E-3</c:v>
                </c:pt>
                <c:pt idx="11">
                  <c:v>1.6400000000000001E-2</c:v>
                </c:pt>
                <c:pt idx="12">
                  <c:v>3.1600000000000003E-2</c:v>
                </c:pt>
                <c:pt idx="13">
                  <c:v>2.07E-2</c:v>
                </c:pt>
                <c:pt idx="14">
                  <c:v>1.46E-2</c:v>
                </c:pt>
                <c:pt idx="15">
                  <c:v>1.6199999999999999E-2</c:v>
                </c:pt>
                <c:pt idx="16">
                  <c:v>1.1999999999999999E-3</c:v>
                </c:pt>
                <c:pt idx="17">
                  <c:v>1.26E-2</c:v>
                </c:pt>
                <c:pt idx="18">
                  <c:v>2.1299999999999999E-2</c:v>
                </c:pt>
                <c:pt idx="19">
                  <c:v>2.4400000000000002E-2</c:v>
                </c:pt>
                <c:pt idx="20">
                  <c:v>1.8100000000000002E-2</c:v>
                </c:pt>
                <c:pt idx="21">
                  <c:v>1.23E-2</c:v>
                </c:pt>
                <c:pt idx="22">
                  <c:v>4.7E-2</c:v>
                </c:pt>
                <c:pt idx="23">
                  <c:v>0.08</c:v>
                </c:pt>
                <c:pt idx="24">
                  <c:v>3.6999999999999998E-2</c:v>
                </c:pt>
              </c:numCache>
            </c:numRef>
          </c:val>
          <c:smooth val="0"/>
          <c:extLst>
            <c:ext xmlns:c16="http://schemas.microsoft.com/office/drawing/2014/chart" uri="{C3380CC4-5D6E-409C-BE32-E72D297353CC}">
              <c16:uniqueId val="{00000000-6D50-454A-8AE6-AF961AD97636}"/>
            </c:ext>
          </c:extLst>
        </c:ser>
        <c:dLbls>
          <c:showLegendKey val="0"/>
          <c:showVal val="0"/>
          <c:showCatName val="0"/>
          <c:showSerName val="0"/>
          <c:showPercent val="0"/>
          <c:showBubbleSize val="0"/>
        </c:dLbls>
        <c:smooth val="0"/>
        <c:axId val="986371568"/>
        <c:axId val="986372816"/>
      </c:lineChart>
      <c:catAx>
        <c:axId val="986371568"/>
        <c:scaling>
          <c:orientation val="minMax"/>
        </c:scaling>
        <c:delete val="0"/>
        <c:axPos val="b"/>
        <c:numFmt formatCode="General" sourceLinked="0"/>
        <c:majorTickMark val="none"/>
        <c:minorTickMark val="none"/>
        <c:tickLblPos val="low"/>
        <c:spPr>
          <a:noFill/>
          <a:ln w="28575" cap="flat" cmpd="sng" algn="ctr">
            <a:solidFill>
              <a:schemeClr val="tx2"/>
            </a:solidFill>
            <a:prstDash val="sysDot"/>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986372816"/>
        <c:crosses val="autoZero"/>
        <c:auto val="1"/>
        <c:lblAlgn val="ctr"/>
        <c:lblOffset val="100"/>
        <c:tickLblSkip val="2"/>
        <c:tickMarkSkip val="1"/>
        <c:noMultiLvlLbl val="0"/>
      </c:catAx>
      <c:valAx>
        <c:axId val="986372816"/>
        <c:scaling>
          <c:orientation val="minMax"/>
          <c:max val="0.08"/>
        </c:scaling>
        <c:delete val="0"/>
        <c:axPos val="l"/>
        <c:majorGridlines>
          <c:spPr>
            <a:ln w="9525" cap="flat" cmpd="sng" algn="ctr">
              <a:no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986371568"/>
        <c:crosses val="autoZero"/>
        <c:crossBetween val="between"/>
        <c:majorUnit val="0.02"/>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2F4AB2B-A9C9-6B93-FBD5-67939C82024D}"/>
              </a:ext>
            </a:extLst>
          </p:cNvPr>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5E4224C-8384-9DB1-E9E8-560ED511CE90}"/>
              </a:ext>
            </a:extLst>
          </p:cNvPr>
          <p:cNvSpPr>
            <a:spLocks noGrp="1"/>
          </p:cNvSpPr>
          <p:nvPr>
            <p:ph type="dt" sz="quarter" idx="1"/>
          </p:nvPr>
        </p:nvSpPr>
        <p:spPr>
          <a:xfrm>
            <a:off x="4143375" y="0"/>
            <a:ext cx="3170238" cy="481013"/>
          </a:xfrm>
          <a:prstGeom prst="rect">
            <a:avLst/>
          </a:prstGeom>
        </p:spPr>
        <p:txBody>
          <a:bodyPr vert="horz" lIns="91440" tIns="45720" rIns="91440" bIns="45720" rtlCol="0"/>
          <a:lstStyle>
            <a:lvl1pPr algn="r">
              <a:defRPr sz="1200"/>
            </a:lvl1pPr>
          </a:lstStyle>
          <a:p>
            <a:fld id="{8EC76850-E934-471E-A0FF-72558B545097}" type="datetimeFigureOut">
              <a:rPr lang="en-US" smtClean="0"/>
              <a:t>2/25/2026</a:t>
            </a:fld>
            <a:endParaRPr lang="en-US"/>
          </a:p>
        </p:txBody>
      </p:sp>
      <p:sp>
        <p:nvSpPr>
          <p:cNvPr id="4" name="Footer Placeholder 3">
            <a:extLst>
              <a:ext uri="{FF2B5EF4-FFF2-40B4-BE49-F238E27FC236}">
                <a16:creationId xmlns:a16="http://schemas.microsoft.com/office/drawing/2014/main" id="{3E08C3BC-13BB-8228-58C1-9F448E811D40}"/>
              </a:ext>
            </a:extLst>
          </p:cNvPr>
          <p:cNvSpPr>
            <a:spLocks noGrp="1"/>
          </p:cNvSpPr>
          <p:nvPr>
            <p:ph type="ftr" sz="quarter" idx="2"/>
          </p:nvPr>
        </p:nvSpPr>
        <p:spPr>
          <a:xfrm>
            <a:off x="0" y="9120188"/>
            <a:ext cx="3170238" cy="48101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C2D36AE-3F51-E089-657F-002388F896E6}"/>
              </a:ext>
            </a:extLst>
          </p:cNvPr>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FD4706AD-81C5-4209-A1CF-196FC5618AFC}" type="slidenum">
              <a:rPr lang="en-US" smtClean="0"/>
              <a:t>‹#›</a:t>
            </a:fld>
            <a:endParaRPr lang="en-US"/>
          </a:p>
        </p:txBody>
      </p:sp>
    </p:spTree>
    <p:extLst>
      <p:ext uri="{BB962C8B-B14F-4D97-AF65-F5344CB8AC3E}">
        <p14:creationId xmlns:p14="http://schemas.microsoft.com/office/powerpoint/2010/main" val="26536382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730F8896-4189-44AE-9F65-B007D653215E}" type="datetimeFigureOut">
              <a:rPr lang="en-US" smtClean="0"/>
              <a:t>2/25/2026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2A7D37B6-8A1F-43A6-A228-AF120A89DD19}" type="slidenum">
              <a:rPr lang="en-US" smtClean="0"/>
              <a:t>‹#›</a:t>
            </a:fld>
            <a:endParaRPr lang="en-US"/>
          </a:p>
        </p:txBody>
      </p:sp>
    </p:spTree>
    <p:extLst>
      <p:ext uri="{BB962C8B-B14F-4D97-AF65-F5344CB8AC3E}">
        <p14:creationId xmlns:p14="http://schemas.microsoft.com/office/powerpoint/2010/main" val="17170411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word “inflation” often sparks fear, but it’s important to remember that it is part of the market cycle and there are ways to control it.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Inflation occurs when currency loses its spending value due to a rise in the costs of goods and services over a period of time. </a:t>
            </a:r>
          </a:p>
          <a:p>
            <a:pPr marL="171450" indent="-171450">
              <a:buFont typeface="Arial" panose="020B0604020202020204" pitchFamily="34" charset="0"/>
              <a:buChar char="•"/>
            </a:pPr>
            <a:r>
              <a:rPr lang="en-US" dirty="0"/>
              <a:t>As you can see in the chart, inflation rates fluctuate, but somewhere around 2% is believed to be healthy. </a:t>
            </a:r>
          </a:p>
          <a:p>
            <a:pPr marL="171450" indent="-171450">
              <a:buFont typeface="Arial" panose="020B0604020202020204" pitchFamily="34" charset="0"/>
              <a:buChar char="•"/>
            </a:pPr>
            <a:r>
              <a:rPr lang="en-US" dirty="0"/>
              <a:t>Governments also have strategies in place to help control inflation.</a:t>
            </a:r>
          </a:p>
          <a:p>
            <a:pPr marL="171450" indent="-171450">
              <a:buFont typeface="Arial" panose="020B0604020202020204" pitchFamily="34" charset="0"/>
              <a:buChar char="•"/>
            </a:pPr>
            <a:r>
              <a:rPr lang="en-US" dirty="0"/>
              <a:t>There are a variety of strategies to help your portfolio withstand inflation, and a financial advisor can help determine which may be right for you.</a:t>
            </a:r>
          </a:p>
          <a:p>
            <a:endParaRPr lang="en-US" dirty="0"/>
          </a:p>
        </p:txBody>
      </p:sp>
      <p:sp>
        <p:nvSpPr>
          <p:cNvPr id="4" name="Slide Number Placeholder 3"/>
          <p:cNvSpPr>
            <a:spLocks noGrp="1"/>
          </p:cNvSpPr>
          <p:nvPr>
            <p:ph type="sldNum" sz="quarter" idx="5"/>
          </p:nvPr>
        </p:nvSpPr>
        <p:spPr/>
        <p:txBody>
          <a:bodyPr/>
          <a:lstStyle/>
          <a:p>
            <a:fld id="{2A7D37B6-8A1F-43A6-A228-AF120A89DD19}" type="slidenum">
              <a:rPr lang="en-US" smtClean="0"/>
              <a:t>1</a:t>
            </a:fld>
            <a:endParaRPr lang="en-US"/>
          </a:p>
        </p:txBody>
      </p:sp>
    </p:spTree>
    <p:extLst>
      <p:ext uri="{BB962C8B-B14F-4D97-AF65-F5344CB8AC3E}">
        <p14:creationId xmlns:p14="http://schemas.microsoft.com/office/powerpoint/2010/main" val="27560530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chart" Target="../charts/chart3.xml"/><Relationship Id="rId4" Type="http://schemas.openxmlformats.org/officeDocument/2006/relationships/chart" Target="../charts/chart2.xml"/></Relationships>
</file>

<file path=ppt/slideLayouts/_rels/slideLayout2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chart" Target="../charts/chart6.xml"/><Relationship Id="rId4" Type="http://schemas.openxmlformats.org/officeDocument/2006/relationships/chart" Target="../charts/chart5.xml"/></Relationships>
</file>

<file path=ppt/slideLayouts/_rels/slideLayout2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sp>
        <p:nvSpPr>
          <p:cNvPr id="8" name="Text Placeholder 7"/>
          <p:cNvSpPr>
            <a:spLocks noGrp="1"/>
          </p:cNvSpPr>
          <p:nvPr>
            <p:ph type="body" sz="quarter" idx="12" hasCustomPrompt="1"/>
          </p:nvPr>
        </p:nvSpPr>
        <p:spPr>
          <a:xfrm>
            <a:off x="654051" y="465138"/>
            <a:ext cx="5272616" cy="1655762"/>
          </a:xfrm>
          <a:prstGeom prst="rect">
            <a:avLst/>
          </a:prstGeom>
        </p:spPr>
        <p:txBody>
          <a:bodyPr vert="horz" lIns="0" tIns="0" rIns="0" bIns="0"/>
          <a:lstStyle>
            <a:lvl1pPr marL="0" indent="0">
              <a:lnSpc>
                <a:spcPts val="5900"/>
              </a:lnSpc>
              <a:spcBef>
                <a:spcPts val="0"/>
              </a:spcBef>
              <a:buNone/>
              <a:defRPr sz="7100" baseline="0">
                <a:solidFill>
                  <a:srgbClr val="FFFFFF"/>
                </a:solidFill>
                <a:latin typeface="+mj-lt"/>
                <a:cs typeface="Alda OT Regular"/>
              </a:defRPr>
            </a:lvl1pPr>
          </a:lstStyle>
          <a:p>
            <a:pPr lvl="0"/>
            <a:r>
              <a:rPr lang="en-US" dirty="0"/>
              <a:t>Title</a:t>
            </a:r>
          </a:p>
          <a:p>
            <a:pPr lvl="0"/>
            <a:r>
              <a:rPr lang="en-US" dirty="0"/>
              <a:t>Here</a:t>
            </a:r>
          </a:p>
        </p:txBody>
      </p:sp>
      <p:sp>
        <p:nvSpPr>
          <p:cNvPr id="11" name="Text Placeholder 10"/>
          <p:cNvSpPr>
            <a:spLocks noGrp="1"/>
          </p:cNvSpPr>
          <p:nvPr>
            <p:ph type="body" sz="quarter" idx="13" hasCustomPrompt="1"/>
          </p:nvPr>
        </p:nvSpPr>
        <p:spPr>
          <a:xfrm>
            <a:off x="654051" y="2349500"/>
            <a:ext cx="5272616" cy="431800"/>
          </a:xfrm>
          <a:prstGeom prst="rect">
            <a:avLst/>
          </a:prstGeom>
        </p:spPr>
        <p:txBody>
          <a:bodyPr vert="horz" lIns="0" tIns="0" rIns="0" bIns="0"/>
          <a:lstStyle>
            <a:lvl1pPr marL="0" indent="0">
              <a:buNone/>
              <a:defRPr sz="1800" b="0" i="0" spc="140" baseline="0">
                <a:solidFill>
                  <a:srgbClr val="FFFFFF"/>
                </a:solidFill>
                <a:latin typeface="+mj-lt"/>
                <a:cs typeface="Effra"/>
              </a:defRPr>
            </a:lvl1pPr>
          </a:lstStyle>
          <a:p>
            <a:pPr lvl="0"/>
            <a:r>
              <a:rPr lang="en-US" sz="1800" b="0" i="0" dirty="0">
                <a:latin typeface="Effra"/>
                <a:cs typeface="Effra"/>
              </a:rPr>
              <a:t>Name of client here</a:t>
            </a:r>
            <a:endParaRPr lang="en-US" dirty="0"/>
          </a:p>
        </p:txBody>
      </p:sp>
      <p:sp>
        <p:nvSpPr>
          <p:cNvPr id="15" name="Text Placeholder 12"/>
          <p:cNvSpPr>
            <a:spLocks noGrp="1"/>
          </p:cNvSpPr>
          <p:nvPr>
            <p:ph type="body" sz="quarter" idx="16" hasCustomPrompt="1"/>
          </p:nvPr>
        </p:nvSpPr>
        <p:spPr>
          <a:xfrm>
            <a:off x="654052" y="4259946"/>
            <a:ext cx="5278965" cy="1155700"/>
          </a:xfrm>
          <a:prstGeom prst="rect">
            <a:avLst/>
          </a:prstGeom>
        </p:spPr>
        <p:txBody>
          <a:bodyPr vert="horz" lIns="0" tIns="0" rIns="0" bIns="0"/>
          <a:lstStyle>
            <a:lvl1pPr marL="0" marR="0" indent="0" algn="l" defTabSz="914400" rtl="0" eaLnBrk="0" fontAlgn="auto" latinLnBrk="0" hangingPunct="0">
              <a:lnSpc>
                <a:spcPct val="80000"/>
              </a:lnSpc>
              <a:spcBef>
                <a:spcPts val="0"/>
              </a:spcBef>
              <a:spcAft>
                <a:spcPts val="200"/>
              </a:spcAft>
              <a:buClrTx/>
              <a:buSzTx/>
              <a:buFontTx/>
              <a:buNone/>
              <a:tabLst/>
              <a:defRPr kumimoji="0" lang="en-US" sz="1100" b="0" i="0" u="none" strike="noStrike" kern="0" cap="none" spc="0" normalizeH="0" baseline="0" noProof="0">
                <a:solidFill>
                  <a:schemeClr val="bg1"/>
                </a:solidFill>
                <a:latin typeface="+mn-lt"/>
                <a:cs typeface="Effra"/>
              </a:defRPr>
            </a:lvl1pPr>
            <a:lvl2pPr marL="457200" indent="0">
              <a:buNone/>
              <a:defRPr/>
            </a:lvl2pPr>
            <a:lvl3pPr marL="914400" indent="0">
              <a:buNone/>
              <a:defRPr/>
            </a:lvl3pPr>
            <a:lvl4pPr marL="1371600" indent="0">
              <a:buNone/>
              <a:defRPr/>
            </a:lvl4pPr>
            <a:lvl5pPr marL="0" indent="0" algn="l">
              <a:buNone/>
              <a:defRPr/>
            </a:lvl5pPr>
          </a:lstStyle>
          <a:p>
            <a:pPr marL="0" marR="0" lvl="0" indent="0" algn="l" defTabSz="914400" rtl="0" eaLnBrk="0" fontAlgn="auto" latinLnBrk="0" hangingPunct="0">
              <a:lnSpc>
                <a:spcPct val="80000"/>
              </a:lnSpc>
              <a:spcBef>
                <a:spcPts val="0"/>
              </a:spcBef>
              <a:spcAft>
                <a:spcPts val="200"/>
              </a:spcAft>
              <a:buClrTx/>
              <a:buSzTx/>
              <a:buFontTx/>
              <a:buNone/>
              <a:tabLst/>
              <a:defRPr/>
            </a:pPr>
            <a:r>
              <a:rPr kumimoji="0" lang="en-US" sz="1200" b="0" i="0" u="none" strike="noStrike" kern="1200" cap="none" spc="0" normalizeH="0" baseline="0" noProof="0" dirty="0">
                <a:ln>
                  <a:noFill/>
                </a:ln>
                <a:solidFill>
                  <a:srgbClr val="B5D5E3">
                    <a:lumMod val="90000"/>
                  </a:srgbClr>
                </a:solidFill>
                <a:effectLst/>
                <a:uLnTx/>
                <a:uFillTx/>
                <a:latin typeface="Effra"/>
                <a:ea typeface="+mn-ea"/>
                <a:cs typeface="Effra"/>
              </a:rPr>
              <a:t>Advisor Address here</a:t>
            </a:r>
          </a:p>
        </p:txBody>
      </p:sp>
      <p:sp>
        <p:nvSpPr>
          <p:cNvPr id="17" name="Text Placeholder 16"/>
          <p:cNvSpPr>
            <a:spLocks noGrp="1"/>
          </p:cNvSpPr>
          <p:nvPr>
            <p:ph type="body" sz="quarter" idx="17" hasCustomPrompt="1"/>
          </p:nvPr>
        </p:nvSpPr>
        <p:spPr>
          <a:xfrm>
            <a:off x="654051" y="3079750"/>
            <a:ext cx="5272616" cy="317500"/>
          </a:xfrm>
          <a:prstGeom prst="rect">
            <a:avLst/>
          </a:prstGeom>
        </p:spPr>
        <p:txBody>
          <a:bodyPr vert="horz" lIns="0" tIns="0" rIns="0" bIns="0"/>
          <a:lstStyle>
            <a:lvl1pPr marL="0" indent="0">
              <a:spcBef>
                <a:spcPts val="0"/>
              </a:spcBef>
              <a:buNone/>
              <a:defRPr sz="1100" b="0" i="1" spc="240">
                <a:solidFill>
                  <a:schemeClr val="tx2">
                    <a:lumMod val="25000"/>
                    <a:lumOff val="75000"/>
                  </a:schemeClr>
                </a:solidFill>
                <a:latin typeface="+mn-lt"/>
                <a:cs typeface="Effra"/>
              </a:defRPr>
            </a:lvl1pPr>
          </a:lstStyle>
          <a:p>
            <a:pPr lvl="0"/>
            <a:r>
              <a:rPr lang="en-US" dirty="0"/>
              <a:t>Prepared by:</a:t>
            </a:r>
          </a:p>
        </p:txBody>
      </p:sp>
      <p:sp>
        <p:nvSpPr>
          <p:cNvPr id="19" name="Text Placeholder 18"/>
          <p:cNvSpPr>
            <a:spLocks noGrp="1"/>
          </p:cNvSpPr>
          <p:nvPr>
            <p:ph type="body" sz="quarter" idx="18" hasCustomPrompt="1"/>
          </p:nvPr>
        </p:nvSpPr>
        <p:spPr>
          <a:xfrm>
            <a:off x="654051" y="3454400"/>
            <a:ext cx="5272616" cy="546100"/>
          </a:xfrm>
          <a:prstGeom prst="rect">
            <a:avLst/>
          </a:prstGeom>
        </p:spPr>
        <p:txBody>
          <a:bodyPr vert="horz" lIns="0" tIns="0" rIns="0" bIns="0"/>
          <a:lstStyle>
            <a:lvl1pPr marL="0" indent="0">
              <a:lnSpc>
                <a:spcPts val="1720"/>
              </a:lnSpc>
              <a:spcBef>
                <a:spcPts val="0"/>
              </a:spcBef>
              <a:buNone/>
              <a:defRPr sz="1600" b="0" i="0" baseline="0">
                <a:solidFill>
                  <a:srgbClr val="AACBEC"/>
                </a:solidFill>
                <a:latin typeface="+mn-lt"/>
                <a:cs typeface="Effra"/>
              </a:defRPr>
            </a:lvl1pPr>
            <a:lvl2pPr marL="457200" indent="0">
              <a:lnSpc>
                <a:spcPts val="1720"/>
              </a:lnSpc>
              <a:spcBef>
                <a:spcPts val="0"/>
              </a:spcBef>
              <a:buNone/>
              <a:defRPr sz="1600" b="0" i="0">
                <a:latin typeface="Effra"/>
                <a:cs typeface="Effra"/>
              </a:defRPr>
            </a:lvl2pPr>
            <a:lvl3pPr marL="914400" indent="0">
              <a:lnSpc>
                <a:spcPts val="1720"/>
              </a:lnSpc>
              <a:spcBef>
                <a:spcPts val="0"/>
              </a:spcBef>
              <a:buNone/>
              <a:defRPr sz="1600" b="0" i="0">
                <a:latin typeface="Effra"/>
                <a:cs typeface="Effra"/>
              </a:defRPr>
            </a:lvl3pPr>
            <a:lvl4pPr marL="1371600" indent="0">
              <a:lnSpc>
                <a:spcPts val="1720"/>
              </a:lnSpc>
              <a:spcBef>
                <a:spcPts val="0"/>
              </a:spcBef>
              <a:buNone/>
              <a:defRPr sz="1600" b="0" i="0">
                <a:latin typeface="Effra"/>
                <a:cs typeface="Effra"/>
              </a:defRPr>
            </a:lvl4pPr>
            <a:lvl5pPr marL="1828800" indent="0">
              <a:lnSpc>
                <a:spcPts val="1720"/>
              </a:lnSpc>
              <a:spcBef>
                <a:spcPts val="0"/>
              </a:spcBef>
              <a:buNone/>
              <a:defRPr sz="1600" b="0" i="0">
                <a:latin typeface="Effra"/>
                <a:cs typeface="Effra"/>
              </a:defRPr>
            </a:lvl5pPr>
          </a:lstStyle>
          <a:p>
            <a:pPr lvl="0"/>
            <a:r>
              <a:rPr lang="en-US" dirty="0"/>
              <a:t>Advisor Name Here</a:t>
            </a:r>
          </a:p>
          <a:p>
            <a:pPr lvl="0"/>
            <a:r>
              <a:rPr lang="en-US" dirty="0"/>
              <a:t>Advisor Title Here</a:t>
            </a:r>
          </a:p>
        </p:txBody>
      </p:sp>
      <p:sp>
        <p:nvSpPr>
          <p:cNvPr id="5" name="Rectangle 4"/>
          <p:cNvSpPr/>
          <p:nvPr/>
        </p:nvSpPr>
        <p:spPr>
          <a:xfrm>
            <a:off x="140678" y="6032867"/>
            <a:ext cx="11777783" cy="6782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pic>
        <p:nvPicPr>
          <p:cNvPr id="10" name="Picture 8">
            <a:extLst>
              <a:ext uri="{FF2B5EF4-FFF2-40B4-BE49-F238E27FC236}">
                <a16:creationId xmlns:a16="http://schemas.microsoft.com/office/drawing/2014/main" id="{0AAA451F-117C-4DA9-AC7D-DD09563D789B}"/>
              </a:ext>
            </a:extLst>
          </p:cNvPr>
          <p:cNvPicPr>
            <a:picLocks noChangeAspect="1"/>
          </p:cNvPicPr>
          <p:nvPr userDrawn="1"/>
        </p:nvPicPr>
        <p:blipFill>
          <a:blip r:embed="rId2" cstate="print"/>
          <a:srcRect/>
          <a:stretch>
            <a:fillRect/>
          </a:stretch>
        </p:blipFill>
        <p:spPr bwMode="auto">
          <a:xfrm>
            <a:off x="487320" y="5885818"/>
            <a:ext cx="1533442" cy="750299"/>
          </a:xfrm>
          <a:prstGeom prst="rect">
            <a:avLst/>
          </a:prstGeom>
          <a:noFill/>
          <a:ln w="9525">
            <a:noFill/>
            <a:miter lim="800000"/>
            <a:headEnd/>
            <a:tailEnd/>
          </a:ln>
        </p:spPr>
      </p:pic>
      <p:pic>
        <p:nvPicPr>
          <p:cNvPr id="13" name="Picture 12">
            <a:extLst>
              <a:ext uri="{FF2B5EF4-FFF2-40B4-BE49-F238E27FC236}">
                <a16:creationId xmlns:a16="http://schemas.microsoft.com/office/drawing/2014/main" id="{A47F5806-5110-44AB-BE36-A1C93C863F9D}"/>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9189689" y="5419630"/>
            <a:ext cx="2630603" cy="1438370"/>
          </a:xfrm>
          <a:prstGeom prst="rect">
            <a:avLst/>
          </a:prstGeom>
        </p:spPr>
      </p:pic>
    </p:spTree>
    <p:extLst>
      <p:ext uri="{BB962C8B-B14F-4D97-AF65-F5344CB8AC3E}">
        <p14:creationId xmlns:p14="http://schemas.microsoft.com/office/powerpoint/2010/main" val="31905135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sclosure_GettingStarted_DBA">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95E0D5A-AE3E-4990-B502-856A50E537DE}"/>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852413B4-59D8-4B84-951C-4FCB21EA25C9}"/>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10" name="Text Placeholder 1">
            <a:extLst>
              <a:ext uri="{FF2B5EF4-FFF2-40B4-BE49-F238E27FC236}">
                <a16:creationId xmlns:a16="http://schemas.microsoft.com/office/drawing/2014/main" id="{2C12749B-BE31-4F62-8502-36D91F8D7F53}"/>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GETTING STARTED</a:t>
            </a:r>
          </a:p>
        </p:txBody>
      </p:sp>
      <p:sp>
        <p:nvSpPr>
          <p:cNvPr id="11" name="Text Placeholder 1">
            <a:extLst>
              <a:ext uri="{FF2B5EF4-FFF2-40B4-BE49-F238E27FC236}">
                <a16:creationId xmlns:a16="http://schemas.microsoft.com/office/drawing/2014/main" id="{EF684280-074B-4EDB-9090-9A05CED9CF78}"/>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12" name="TextBox 11">
            <a:extLst>
              <a:ext uri="{FF2B5EF4-FFF2-40B4-BE49-F238E27FC236}">
                <a16:creationId xmlns:a16="http://schemas.microsoft.com/office/drawing/2014/main" id="{FD54ED2A-D645-4C12-8A41-83445D2031BB}"/>
              </a:ext>
            </a:extLst>
          </p:cNvPr>
          <p:cNvSpPr txBox="1"/>
          <p:nvPr userDrawn="1"/>
        </p:nvSpPr>
        <p:spPr>
          <a:xfrm>
            <a:off x="359229" y="3429000"/>
            <a:ext cx="11416716" cy="2306016"/>
          </a:xfrm>
          <a:prstGeom prst="rect">
            <a:avLst/>
          </a:prstGeom>
          <a:noFill/>
        </p:spPr>
        <p:txBody>
          <a:bodyPr wrap="square" rtlCol="0">
            <a:spAutoFit/>
          </a:bodyPr>
          <a:lstStyle/>
          <a:p>
            <a:pPr marL="0" marR="0">
              <a:lnSpc>
                <a:spcPct val="115000"/>
              </a:lnSpc>
              <a:spcBef>
                <a:spcPts val="0"/>
              </a:spcBef>
              <a:spcAft>
                <a:spcPts val="600"/>
              </a:spcAft>
            </a:pPr>
            <a:r>
              <a:rPr lang="en-US" sz="800" dirty="0">
                <a:solidFill>
                  <a:srgbClr val="FF0000"/>
                </a:solidFill>
                <a:effectLst/>
                <a:latin typeface="+mj-lt"/>
                <a:ea typeface="Effra"/>
                <a:cs typeface="Times New Roman" panose="02020603050405020304" pitchFamily="18" charset="0"/>
              </a:rPr>
              <a:t>[Advisor First and Last Name]</a:t>
            </a:r>
            <a:r>
              <a:rPr lang="en-US" sz="800" dirty="0">
                <a:effectLst/>
                <a:latin typeface="+mj-lt"/>
                <a:ea typeface="Effra"/>
                <a:cs typeface="Times New Roman" panose="02020603050405020304" pitchFamily="18" charset="0"/>
              </a:rPr>
              <a:t> is a Registered Representative offering securities through NYLIFE Securities LLC, Member FINRA/SIPC, a Licensed Insurance Agency, and a Financial Adviser offering investment advisory services through Eagle Strategies LLC, A Registered Investment Adviser.</a:t>
            </a:r>
          </a:p>
          <a:p>
            <a:pPr marL="0" marR="0">
              <a:lnSpc>
                <a:spcPct val="115000"/>
              </a:lnSpc>
              <a:spcBef>
                <a:spcPts val="0"/>
              </a:spcBef>
              <a:spcAft>
                <a:spcPts val="600"/>
              </a:spcAft>
            </a:pPr>
            <a:r>
              <a:rPr lang="en-US" sz="800" dirty="0">
                <a:solidFill>
                  <a:srgbClr val="FF0000"/>
                </a:solidFill>
                <a:effectLst/>
                <a:latin typeface="+mj-lt"/>
                <a:ea typeface="Effra"/>
                <a:cs typeface="Times New Roman" panose="02020603050405020304" pitchFamily="18" charset="0"/>
              </a:rPr>
              <a:t>[Advisor First and Last Name] </a:t>
            </a:r>
            <a:r>
              <a:rPr lang="en-US" sz="800" dirty="0">
                <a:effectLst/>
                <a:latin typeface="+mj-lt"/>
                <a:ea typeface="Effra"/>
                <a:cs typeface="Times New Roman" panose="02020603050405020304" pitchFamily="18" charset="0"/>
              </a:rPr>
              <a:t>is also an agent licensed to sell insurance through New York Life Insurance Company and may be licensed to sell insurance through various other independent unaffiliated insurance companies.</a:t>
            </a:r>
          </a:p>
          <a:p>
            <a:pPr marL="0" marR="0">
              <a:lnSpc>
                <a:spcPct val="115000"/>
              </a:lnSpc>
              <a:spcBef>
                <a:spcPts val="0"/>
              </a:spcBef>
              <a:spcAft>
                <a:spcPts val="600"/>
              </a:spcAft>
            </a:pPr>
            <a:r>
              <a:rPr lang="en-US" sz="800" dirty="0">
                <a:solidFill>
                  <a:srgbClr val="FF0000"/>
                </a:solidFill>
                <a:effectLst/>
                <a:latin typeface="+mj-lt"/>
                <a:ea typeface="Effra"/>
                <a:cs typeface="Times New Roman" panose="02020603050405020304" pitchFamily="18" charset="0"/>
              </a:rPr>
              <a:t>[DBA Company Name]</a:t>
            </a:r>
            <a:r>
              <a:rPr lang="en-US" sz="800" dirty="0">
                <a:effectLst/>
                <a:latin typeface="+mj-lt"/>
                <a:ea typeface="Effra"/>
                <a:cs typeface="Times New Roman" panose="02020603050405020304" pitchFamily="18" charset="0"/>
              </a:rPr>
              <a:t> is not owned and operated by NYLIFE Securities LLC, Eagle Strategies LLC and its affiliates.</a:t>
            </a:r>
          </a:p>
          <a:p>
            <a:pPr marL="0" marR="0">
              <a:lnSpc>
                <a:spcPct val="115000"/>
              </a:lnSpc>
              <a:spcBef>
                <a:spcPts val="0"/>
              </a:spcBef>
              <a:spcAft>
                <a:spcPts val="0"/>
              </a:spcAft>
            </a:pPr>
            <a:r>
              <a:rPr lang="en-US" sz="800" dirty="0">
                <a:effectLst/>
                <a:latin typeface="+mj-lt"/>
                <a:ea typeface="Effra"/>
                <a:cs typeface="Times New Roman" panose="02020603050405020304" pitchFamily="18" charset="0"/>
              </a:rPr>
              <a:t>Eagle Strategies LLC (Eagle) is an indirect wholly owned subsidiary of New York Life Insurance Company and an SEC-registered investment adviser. Registration with the SEC does not imply a certain level of skill or training. Investment products are not guaranteed and may lose value. No tax or legal advice is provided by Eagle, its IARs or its affiliates.</a:t>
            </a:r>
          </a:p>
          <a:p>
            <a:pPr marL="0" marR="0">
              <a:lnSpc>
                <a:spcPct val="115000"/>
              </a:lnSpc>
              <a:spcBef>
                <a:spcPts val="0"/>
              </a:spcBef>
              <a:spcAft>
                <a:spcPts val="0"/>
              </a:spcAft>
            </a:pPr>
            <a:r>
              <a:rPr lang="en-US" sz="800" dirty="0">
                <a:effectLst/>
                <a:latin typeface="+mj-lt"/>
                <a:ea typeface="MS Mincho" panose="02020609040205080304" pitchFamily="49" charset="-128"/>
                <a:cs typeface="Times New Roman" panose="02020603050405020304" pitchFamily="18" charset="0"/>
              </a:rPr>
              <a:t> </a:t>
            </a:r>
            <a:endParaRPr lang="en-US" sz="800"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b="1" dirty="0">
                <a:solidFill>
                  <a:srgbClr val="FF0000"/>
                </a:solidFill>
                <a:effectLst/>
                <a:latin typeface="+mj-lt"/>
                <a:ea typeface="Effra"/>
                <a:cs typeface="Times New Roman" panose="02020603050405020304" pitchFamily="18" charset="0"/>
              </a:rPr>
              <a:t>Advisor First and Last Name, Designations, Educational Degrees</a:t>
            </a:r>
          </a:p>
          <a:p>
            <a:pPr marL="0" marR="0">
              <a:lnSpc>
                <a:spcPct val="107000"/>
              </a:lnSpc>
              <a:spcBef>
                <a:spcPts val="0"/>
              </a:spcBef>
              <a:spcAft>
                <a:spcPts val="0"/>
              </a:spcAft>
            </a:pPr>
            <a:r>
              <a:rPr lang="en-US" sz="800" b="1" dirty="0">
                <a:solidFill>
                  <a:srgbClr val="FF0000"/>
                </a:solidFill>
                <a:effectLst/>
                <a:latin typeface="+mj-lt"/>
                <a:ea typeface="Effra"/>
                <a:cs typeface="Times New Roman" panose="02020603050405020304" pitchFamily="18" charset="0"/>
              </a:rPr>
              <a:t>Title</a:t>
            </a:r>
            <a:endParaRPr lang="en-US" sz="800" b="1"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b="1" dirty="0">
                <a:solidFill>
                  <a:srgbClr val="FF0000"/>
                </a:solidFill>
                <a:effectLst/>
                <a:latin typeface="+mj-lt"/>
                <a:ea typeface="Effra"/>
                <a:cs typeface="Times New Roman" panose="02020603050405020304" pitchFamily="18" charset="0"/>
              </a:rPr>
              <a:t>DBA Company Name</a:t>
            </a:r>
            <a:endParaRPr lang="en-US" sz="800" b="1"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dirty="0">
                <a:solidFill>
                  <a:srgbClr val="FF0000"/>
                </a:solidFill>
                <a:effectLst/>
                <a:latin typeface="+mj-lt"/>
                <a:ea typeface="Effra"/>
                <a:cs typeface="Times New Roman" panose="02020603050405020304" pitchFamily="18" charset="0"/>
              </a:rPr>
              <a:t>Registered Branch Address</a:t>
            </a:r>
            <a:endParaRPr lang="en-US" sz="800"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dirty="0">
                <a:solidFill>
                  <a:srgbClr val="FF0000"/>
                </a:solidFill>
                <a:effectLst/>
                <a:latin typeface="+mj-lt"/>
                <a:ea typeface="Effra"/>
                <a:cs typeface="Times New Roman" panose="02020603050405020304" pitchFamily="18" charset="0"/>
              </a:rPr>
              <a:t>City, State, Postal Code</a:t>
            </a:r>
            <a:endParaRPr lang="en-US" sz="800" dirty="0">
              <a:effectLst/>
              <a:latin typeface="+mj-lt"/>
              <a:ea typeface="Effra"/>
              <a:cs typeface="Times New Roman" panose="02020603050405020304" pitchFamily="18" charset="0"/>
            </a:endParaRPr>
          </a:p>
          <a:p>
            <a:pPr marL="0" marR="0">
              <a:lnSpc>
                <a:spcPct val="107000"/>
              </a:lnSpc>
              <a:spcBef>
                <a:spcPts val="0"/>
              </a:spcBef>
              <a:spcAft>
                <a:spcPts val="600"/>
              </a:spcAft>
            </a:pPr>
            <a:r>
              <a:rPr lang="en-US" sz="800" dirty="0">
                <a:solidFill>
                  <a:srgbClr val="FF0000"/>
                </a:solidFill>
                <a:effectLst/>
                <a:latin typeface="+mj-lt"/>
                <a:ea typeface="Effra"/>
                <a:cs typeface="Times New Roman" panose="02020603050405020304" pitchFamily="18" charset="0"/>
              </a:rPr>
              <a:t>Phone Number</a:t>
            </a:r>
            <a:endParaRPr lang="en-US" sz="800"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dirty="0">
                <a:solidFill>
                  <a:srgbClr val="FF0000"/>
                </a:solidFill>
                <a:effectLst/>
                <a:latin typeface="+mj-lt"/>
                <a:ea typeface="Effra"/>
                <a:cs typeface="Times New Roman" panose="02020603050405020304" pitchFamily="18" charset="0"/>
              </a:rPr>
              <a:t>DBA Website Address</a:t>
            </a:r>
            <a:endParaRPr lang="en-US" sz="800" dirty="0">
              <a:effectLst/>
              <a:latin typeface="+mj-lt"/>
              <a:ea typeface="Effra"/>
              <a:cs typeface="Times New Roman" panose="02020603050405020304" pitchFamily="18" charset="0"/>
            </a:endParaRPr>
          </a:p>
        </p:txBody>
      </p:sp>
      <p:pic>
        <p:nvPicPr>
          <p:cNvPr id="9" name="Picture 8">
            <a:extLst>
              <a:ext uri="{FF2B5EF4-FFF2-40B4-BE49-F238E27FC236}">
                <a16:creationId xmlns:a16="http://schemas.microsoft.com/office/drawing/2014/main" id="{3407ED8F-1DFF-45AB-88AA-374F941D68B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0213" y="2161706"/>
            <a:ext cx="2317724" cy="1267294"/>
          </a:xfrm>
          <a:prstGeom prst="rect">
            <a:avLst/>
          </a:prstGeom>
        </p:spPr>
      </p:pic>
    </p:spTree>
    <p:extLst>
      <p:ext uri="{BB962C8B-B14F-4D97-AF65-F5344CB8AC3E}">
        <p14:creationId xmlns:p14="http://schemas.microsoft.com/office/powerpoint/2010/main" val="3501297827"/>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sclosure_GettingStarte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95E0D5A-AE3E-4990-B502-856A50E537DE}"/>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852413B4-59D8-4B84-951C-4FCB21EA25C9}"/>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10" name="Text Placeholder 1">
            <a:extLst>
              <a:ext uri="{FF2B5EF4-FFF2-40B4-BE49-F238E27FC236}">
                <a16:creationId xmlns:a16="http://schemas.microsoft.com/office/drawing/2014/main" id="{2C12749B-BE31-4F62-8502-36D91F8D7F53}"/>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GETTING STARTED</a:t>
            </a:r>
          </a:p>
        </p:txBody>
      </p:sp>
      <p:sp>
        <p:nvSpPr>
          <p:cNvPr id="11" name="Text Placeholder 1">
            <a:extLst>
              <a:ext uri="{FF2B5EF4-FFF2-40B4-BE49-F238E27FC236}">
                <a16:creationId xmlns:a16="http://schemas.microsoft.com/office/drawing/2014/main" id="{EF684280-074B-4EDB-9090-9A05CED9CF78}"/>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9" name="TextBox 8">
            <a:extLst>
              <a:ext uri="{FF2B5EF4-FFF2-40B4-BE49-F238E27FC236}">
                <a16:creationId xmlns:a16="http://schemas.microsoft.com/office/drawing/2014/main" id="{9A12D782-B388-4DAB-B5EE-660208678681}"/>
              </a:ext>
            </a:extLst>
          </p:cNvPr>
          <p:cNvSpPr txBox="1"/>
          <p:nvPr userDrawn="1"/>
        </p:nvSpPr>
        <p:spPr>
          <a:xfrm>
            <a:off x="350981" y="5292431"/>
            <a:ext cx="11254622" cy="584775"/>
          </a:xfrm>
          <a:prstGeom prst="rect">
            <a:avLst/>
          </a:prstGeom>
          <a:noFill/>
        </p:spPr>
        <p:txBody>
          <a:bodyPr wrap="square" rtlCol="0">
            <a:spAutoFit/>
          </a:bodyPr>
          <a:lstStyle/>
          <a:p>
            <a:r>
              <a:rPr lang="en-US" sz="800" dirty="0">
                <a:latin typeface="+mj-lt"/>
              </a:rPr>
              <a:t>Eagle Strategies LLC (Eagle) is an SEC-registered investment adviser. Registration with the SEC does not imply a certain level of skill or training. Eagle investment adviser representatives (IARs) act solely in their capacity as insurance agents of New York Life, its affiliates, or other unaffiliated insurance carriers when recommending insurance products and as registered representatives when recommending securities through </a:t>
            </a:r>
            <a:r>
              <a:rPr lang="en-US" sz="800" dirty="0" err="1">
                <a:latin typeface="+mj-lt"/>
              </a:rPr>
              <a:t>NYLIFE</a:t>
            </a:r>
            <a:r>
              <a:rPr lang="en-US" sz="800" dirty="0">
                <a:latin typeface="+mj-lt"/>
              </a:rPr>
              <a:t> Securities LLC (member FINRA/SIPC), an affiliated registered broker-dealer and licensed insurance agency. Eagle Strategies LLC and </a:t>
            </a:r>
            <a:r>
              <a:rPr lang="en-US" sz="800" dirty="0" err="1">
                <a:latin typeface="+mj-lt"/>
              </a:rPr>
              <a:t>NYLIFE</a:t>
            </a:r>
            <a:r>
              <a:rPr lang="en-US" sz="800" dirty="0">
                <a:latin typeface="+mj-lt"/>
              </a:rPr>
              <a:t> Securities LLC are New York Life Companies. Investment products are not guaranteed and may lose value. No tax or legal advice is provided by Eagle, its IARs or its affiliates.</a:t>
            </a:r>
          </a:p>
        </p:txBody>
      </p:sp>
      <p:pic>
        <p:nvPicPr>
          <p:cNvPr id="8" name="Picture 7">
            <a:extLst>
              <a:ext uri="{FF2B5EF4-FFF2-40B4-BE49-F238E27FC236}">
                <a16:creationId xmlns:a16="http://schemas.microsoft.com/office/drawing/2014/main" id="{799C8F7E-39A2-4643-BA29-6840D42FCC0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0213" y="4025137"/>
            <a:ext cx="2317724" cy="1267294"/>
          </a:xfrm>
          <a:prstGeom prst="rect">
            <a:avLst/>
          </a:prstGeom>
        </p:spPr>
      </p:pic>
    </p:spTree>
    <p:extLst>
      <p:ext uri="{BB962C8B-B14F-4D97-AF65-F5344CB8AC3E}">
        <p14:creationId xmlns:p14="http://schemas.microsoft.com/office/powerpoint/2010/main" val="20174851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BA_Disclosure_InvBasic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95E0D5A-AE3E-4990-B502-856A50E537DE}"/>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852413B4-59D8-4B84-951C-4FCB21EA25C9}"/>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9" name="Text Placeholder 1">
            <a:extLst>
              <a:ext uri="{FF2B5EF4-FFF2-40B4-BE49-F238E27FC236}">
                <a16:creationId xmlns:a16="http://schemas.microsoft.com/office/drawing/2014/main" id="{B1058D77-095C-45C9-96B3-AB76215E9D44}"/>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INVESTING BASICS</a:t>
            </a:r>
          </a:p>
        </p:txBody>
      </p:sp>
      <p:sp>
        <p:nvSpPr>
          <p:cNvPr id="11" name="Text Placeholder 1">
            <a:extLst>
              <a:ext uri="{FF2B5EF4-FFF2-40B4-BE49-F238E27FC236}">
                <a16:creationId xmlns:a16="http://schemas.microsoft.com/office/drawing/2014/main" id="{36C59F8C-F99F-49E5-B675-87630BE69112}"/>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12" name="TextBox 11">
            <a:extLst>
              <a:ext uri="{FF2B5EF4-FFF2-40B4-BE49-F238E27FC236}">
                <a16:creationId xmlns:a16="http://schemas.microsoft.com/office/drawing/2014/main" id="{A0BF006D-A01C-4214-8345-A823D46A684B}"/>
              </a:ext>
            </a:extLst>
          </p:cNvPr>
          <p:cNvSpPr txBox="1"/>
          <p:nvPr userDrawn="1"/>
        </p:nvSpPr>
        <p:spPr>
          <a:xfrm>
            <a:off x="359229" y="3429000"/>
            <a:ext cx="11416716" cy="2306016"/>
          </a:xfrm>
          <a:prstGeom prst="rect">
            <a:avLst/>
          </a:prstGeom>
          <a:noFill/>
        </p:spPr>
        <p:txBody>
          <a:bodyPr wrap="square" rtlCol="0">
            <a:spAutoFit/>
          </a:bodyPr>
          <a:lstStyle/>
          <a:p>
            <a:pPr marL="0" marR="0">
              <a:lnSpc>
                <a:spcPct val="115000"/>
              </a:lnSpc>
              <a:spcBef>
                <a:spcPts val="0"/>
              </a:spcBef>
              <a:spcAft>
                <a:spcPts val="600"/>
              </a:spcAft>
            </a:pPr>
            <a:r>
              <a:rPr lang="en-US" sz="800" dirty="0">
                <a:solidFill>
                  <a:srgbClr val="FF0000"/>
                </a:solidFill>
                <a:effectLst/>
                <a:latin typeface="+mj-lt"/>
                <a:ea typeface="Effra"/>
                <a:cs typeface="Times New Roman" panose="02020603050405020304" pitchFamily="18" charset="0"/>
              </a:rPr>
              <a:t>[Advisor First and Last Name]</a:t>
            </a:r>
            <a:r>
              <a:rPr lang="en-US" sz="800" dirty="0">
                <a:effectLst/>
                <a:latin typeface="+mj-lt"/>
                <a:ea typeface="Effra"/>
                <a:cs typeface="Times New Roman" panose="02020603050405020304" pitchFamily="18" charset="0"/>
              </a:rPr>
              <a:t> is a Registered Representative offering securities through NYLIFE Securities LLC, Member FINRA/SIPC, a Licensed Insurance Agency, and a Financial Adviser offering investment advisory services through Eagle Strategies LLC, A Registered Investment Adviser.</a:t>
            </a:r>
          </a:p>
          <a:p>
            <a:pPr marL="0" marR="0">
              <a:lnSpc>
                <a:spcPct val="115000"/>
              </a:lnSpc>
              <a:spcBef>
                <a:spcPts val="0"/>
              </a:spcBef>
              <a:spcAft>
                <a:spcPts val="600"/>
              </a:spcAft>
            </a:pPr>
            <a:r>
              <a:rPr lang="en-US" sz="800" dirty="0">
                <a:solidFill>
                  <a:srgbClr val="FF0000"/>
                </a:solidFill>
                <a:effectLst/>
                <a:latin typeface="+mj-lt"/>
                <a:ea typeface="Effra"/>
                <a:cs typeface="Times New Roman" panose="02020603050405020304" pitchFamily="18" charset="0"/>
              </a:rPr>
              <a:t>[Advisor First and Last Name] </a:t>
            </a:r>
            <a:r>
              <a:rPr lang="en-US" sz="800" dirty="0">
                <a:effectLst/>
                <a:latin typeface="+mj-lt"/>
                <a:ea typeface="Effra"/>
                <a:cs typeface="Times New Roman" panose="02020603050405020304" pitchFamily="18" charset="0"/>
              </a:rPr>
              <a:t>is also an agent licensed to sell insurance through New York Life Insurance Company and may be licensed to sell insurance through various other independent unaffiliated insurance companies.</a:t>
            </a:r>
          </a:p>
          <a:p>
            <a:pPr marL="0" marR="0">
              <a:lnSpc>
                <a:spcPct val="115000"/>
              </a:lnSpc>
              <a:spcBef>
                <a:spcPts val="0"/>
              </a:spcBef>
              <a:spcAft>
                <a:spcPts val="600"/>
              </a:spcAft>
            </a:pPr>
            <a:r>
              <a:rPr lang="en-US" sz="800" dirty="0">
                <a:solidFill>
                  <a:srgbClr val="FF0000"/>
                </a:solidFill>
                <a:effectLst/>
                <a:latin typeface="+mj-lt"/>
                <a:ea typeface="Effra"/>
                <a:cs typeface="Times New Roman" panose="02020603050405020304" pitchFamily="18" charset="0"/>
              </a:rPr>
              <a:t>[DBA Company Name]</a:t>
            </a:r>
            <a:r>
              <a:rPr lang="en-US" sz="800" dirty="0">
                <a:effectLst/>
                <a:latin typeface="+mj-lt"/>
                <a:ea typeface="Effra"/>
                <a:cs typeface="Times New Roman" panose="02020603050405020304" pitchFamily="18" charset="0"/>
              </a:rPr>
              <a:t> is not owned and operated by NYLIFE Securities LLC, Eagle Strategies LLC and its affiliates.</a:t>
            </a:r>
          </a:p>
          <a:p>
            <a:pPr marL="0" marR="0">
              <a:lnSpc>
                <a:spcPct val="115000"/>
              </a:lnSpc>
              <a:spcBef>
                <a:spcPts val="0"/>
              </a:spcBef>
              <a:spcAft>
                <a:spcPts val="0"/>
              </a:spcAft>
            </a:pPr>
            <a:r>
              <a:rPr lang="en-US" sz="800" dirty="0">
                <a:effectLst/>
                <a:latin typeface="+mj-lt"/>
                <a:ea typeface="Effra"/>
                <a:cs typeface="Times New Roman" panose="02020603050405020304" pitchFamily="18" charset="0"/>
              </a:rPr>
              <a:t>Eagle Strategies LLC (Eagle) is an indirect wholly owned subsidiary of New York Life Insurance Company and an SEC-registered investment adviser. Registration with the SEC does not imply a certain level of skill or training. Investment products are not guaranteed and may lose value. No tax or legal advice is provided by Eagle, its IARs or its affiliates.</a:t>
            </a:r>
          </a:p>
          <a:p>
            <a:pPr marL="0" marR="0">
              <a:lnSpc>
                <a:spcPct val="115000"/>
              </a:lnSpc>
              <a:spcBef>
                <a:spcPts val="0"/>
              </a:spcBef>
              <a:spcAft>
                <a:spcPts val="0"/>
              </a:spcAft>
            </a:pPr>
            <a:r>
              <a:rPr lang="en-US" sz="800" dirty="0">
                <a:effectLst/>
                <a:latin typeface="+mj-lt"/>
                <a:ea typeface="MS Mincho" panose="02020609040205080304" pitchFamily="49" charset="-128"/>
                <a:cs typeface="Times New Roman" panose="02020603050405020304" pitchFamily="18" charset="0"/>
              </a:rPr>
              <a:t> </a:t>
            </a:r>
            <a:endParaRPr lang="en-US" sz="800"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b="1" dirty="0">
                <a:solidFill>
                  <a:srgbClr val="FF0000"/>
                </a:solidFill>
                <a:effectLst/>
                <a:latin typeface="+mj-lt"/>
                <a:ea typeface="Effra"/>
                <a:cs typeface="Times New Roman" panose="02020603050405020304" pitchFamily="18" charset="0"/>
              </a:rPr>
              <a:t>Advisor First and Last Name, Designations, Educational Degrees</a:t>
            </a:r>
          </a:p>
          <a:p>
            <a:pPr marL="0" marR="0">
              <a:lnSpc>
                <a:spcPct val="107000"/>
              </a:lnSpc>
              <a:spcBef>
                <a:spcPts val="0"/>
              </a:spcBef>
              <a:spcAft>
                <a:spcPts val="0"/>
              </a:spcAft>
            </a:pPr>
            <a:r>
              <a:rPr lang="en-US" sz="800" b="1" dirty="0">
                <a:solidFill>
                  <a:srgbClr val="FF0000"/>
                </a:solidFill>
                <a:effectLst/>
                <a:latin typeface="+mj-lt"/>
                <a:ea typeface="Effra"/>
                <a:cs typeface="Times New Roman" panose="02020603050405020304" pitchFamily="18" charset="0"/>
              </a:rPr>
              <a:t>Title</a:t>
            </a:r>
            <a:endParaRPr lang="en-US" sz="800" b="1"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b="1" dirty="0">
                <a:solidFill>
                  <a:srgbClr val="FF0000"/>
                </a:solidFill>
                <a:effectLst/>
                <a:latin typeface="+mj-lt"/>
                <a:ea typeface="Effra"/>
                <a:cs typeface="Times New Roman" panose="02020603050405020304" pitchFamily="18" charset="0"/>
              </a:rPr>
              <a:t>DBA Company Name</a:t>
            </a:r>
            <a:endParaRPr lang="en-US" sz="800" b="1"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dirty="0">
                <a:solidFill>
                  <a:srgbClr val="FF0000"/>
                </a:solidFill>
                <a:effectLst/>
                <a:latin typeface="+mj-lt"/>
                <a:ea typeface="Effra"/>
                <a:cs typeface="Times New Roman" panose="02020603050405020304" pitchFamily="18" charset="0"/>
              </a:rPr>
              <a:t>Registered Branch Address</a:t>
            </a:r>
            <a:endParaRPr lang="en-US" sz="800"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dirty="0">
                <a:solidFill>
                  <a:srgbClr val="FF0000"/>
                </a:solidFill>
                <a:effectLst/>
                <a:latin typeface="+mj-lt"/>
                <a:ea typeface="Effra"/>
                <a:cs typeface="Times New Roman" panose="02020603050405020304" pitchFamily="18" charset="0"/>
              </a:rPr>
              <a:t>City, State, Postal Code</a:t>
            </a:r>
            <a:endParaRPr lang="en-US" sz="800" dirty="0">
              <a:effectLst/>
              <a:latin typeface="+mj-lt"/>
              <a:ea typeface="Effra"/>
              <a:cs typeface="Times New Roman" panose="02020603050405020304" pitchFamily="18" charset="0"/>
            </a:endParaRPr>
          </a:p>
          <a:p>
            <a:pPr marL="0" marR="0">
              <a:lnSpc>
                <a:spcPct val="107000"/>
              </a:lnSpc>
              <a:spcBef>
                <a:spcPts val="0"/>
              </a:spcBef>
              <a:spcAft>
                <a:spcPts val="600"/>
              </a:spcAft>
            </a:pPr>
            <a:r>
              <a:rPr lang="en-US" sz="800" dirty="0">
                <a:solidFill>
                  <a:srgbClr val="FF0000"/>
                </a:solidFill>
                <a:effectLst/>
                <a:latin typeface="+mj-lt"/>
                <a:ea typeface="Effra"/>
                <a:cs typeface="Times New Roman" panose="02020603050405020304" pitchFamily="18" charset="0"/>
              </a:rPr>
              <a:t>Phone Number</a:t>
            </a:r>
            <a:endParaRPr lang="en-US" sz="800"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dirty="0">
                <a:solidFill>
                  <a:srgbClr val="FF0000"/>
                </a:solidFill>
                <a:effectLst/>
                <a:latin typeface="+mj-lt"/>
                <a:ea typeface="Effra"/>
                <a:cs typeface="Times New Roman" panose="02020603050405020304" pitchFamily="18" charset="0"/>
              </a:rPr>
              <a:t>DBA Website Address</a:t>
            </a:r>
            <a:endParaRPr lang="en-US" sz="800" dirty="0">
              <a:effectLst/>
              <a:latin typeface="+mj-lt"/>
              <a:ea typeface="Effra"/>
              <a:cs typeface="Times New Roman" panose="02020603050405020304" pitchFamily="18" charset="0"/>
            </a:endParaRPr>
          </a:p>
        </p:txBody>
      </p:sp>
      <p:pic>
        <p:nvPicPr>
          <p:cNvPr id="10" name="Picture 9">
            <a:extLst>
              <a:ext uri="{FF2B5EF4-FFF2-40B4-BE49-F238E27FC236}">
                <a16:creationId xmlns:a16="http://schemas.microsoft.com/office/drawing/2014/main" id="{C6FCF3ED-6495-42D2-9A85-70E62D5416F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0213" y="2161706"/>
            <a:ext cx="2317724" cy="1267294"/>
          </a:xfrm>
          <a:prstGeom prst="rect">
            <a:avLst/>
          </a:prstGeom>
        </p:spPr>
      </p:pic>
    </p:spTree>
    <p:extLst>
      <p:ext uri="{BB962C8B-B14F-4D97-AF65-F5344CB8AC3E}">
        <p14:creationId xmlns:p14="http://schemas.microsoft.com/office/powerpoint/2010/main" val="38124458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closure_InvBasic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95E0D5A-AE3E-4990-B502-856A50E537DE}"/>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852413B4-59D8-4B84-951C-4FCB21EA25C9}"/>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9" name="Text Placeholder 1">
            <a:extLst>
              <a:ext uri="{FF2B5EF4-FFF2-40B4-BE49-F238E27FC236}">
                <a16:creationId xmlns:a16="http://schemas.microsoft.com/office/drawing/2014/main" id="{B1058D77-095C-45C9-96B3-AB76215E9D44}"/>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INVESTING BASICS</a:t>
            </a:r>
          </a:p>
        </p:txBody>
      </p:sp>
      <p:sp>
        <p:nvSpPr>
          <p:cNvPr id="11" name="Text Placeholder 1">
            <a:extLst>
              <a:ext uri="{FF2B5EF4-FFF2-40B4-BE49-F238E27FC236}">
                <a16:creationId xmlns:a16="http://schemas.microsoft.com/office/drawing/2014/main" id="{36C59F8C-F99F-49E5-B675-87630BE69112}"/>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8" name="TextBox 7">
            <a:extLst>
              <a:ext uri="{FF2B5EF4-FFF2-40B4-BE49-F238E27FC236}">
                <a16:creationId xmlns:a16="http://schemas.microsoft.com/office/drawing/2014/main" id="{49338A05-6C91-4B15-AD1A-82DC3CB8C474}"/>
              </a:ext>
            </a:extLst>
          </p:cNvPr>
          <p:cNvSpPr txBox="1"/>
          <p:nvPr userDrawn="1"/>
        </p:nvSpPr>
        <p:spPr>
          <a:xfrm>
            <a:off x="350981" y="5292431"/>
            <a:ext cx="11254622" cy="584775"/>
          </a:xfrm>
          <a:prstGeom prst="rect">
            <a:avLst/>
          </a:prstGeom>
          <a:noFill/>
        </p:spPr>
        <p:txBody>
          <a:bodyPr wrap="square" rtlCol="0">
            <a:spAutoFit/>
          </a:bodyPr>
          <a:lstStyle/>
          <a:p>
            <a:r>
              <a:rPr lang="en-US" sz="800" dirty="0">
                <a:latin typeface="+mj-lt"/>
              </a:rPr>
              <a:t>Eagle Strategies LLC (Eagle) is an SEC-registered investment adviser. Registration with the SEC does not imply a certain level of skill or training. Eagle investment adviser representatives (IARs) act solely in their capacity as insurance agents of New York Life, its affiliates, or other unaffiliated insurance carriers when recommending insurance products and as registered representatives when recommending securities through </a:t>
            </a:r>
            <a:r>
              <a:rPr lang="en-US" sz="800" dirty="0" err="1">
                <a:latin typeface="+mj-lt"/>
              </a:rPr>
              <a:t>NYLIFE</a:t>
            </a:r>
            <a:r>
              <a:rPr lang="en-US" sz="800" dirty="0">
                <a:latin typeface="+mj-lt"/>
              </a:rPr>
              <a:t> Securities LLC (member FINRA/SIPC), an affiliated registered broker-dealer and licensed insurance agency. Eagle Strategies LLC and </a:t>
            </a:r>
            <a:r>
              <a:rPr lang="en-US" sz="800" dirty="0" err="1">
                <a:latin typeface="+mj-lt"/>
              </a:rPr>
              <a:t>NYLIFE</a:t>
            </a:r>
            <a:r>
              <a:rPr lang="en-US" sz="800" dirty="0">
                <a:latin typeface="+mj-lt"/>
              </a:rPr>
              <a:t> Securities LLC are New York Life Companies. Investment products are not guaranteed and may lose value. No tax or legal advice is provided by Eagle, its IARs or its affiliates.</a:t>
            </a:r>
          </a:p>
        </p:txBody>
      </p:sp>
      <p:pic>
        <p:nvPicPr>
          <p:cNvPr id="10" name="Picture 9">
            <a:extLst>
              <a:ext uri="{FF2B5EF4-FFF2-40B4-BE49-F238E27FC236}">
                <a16:creationId xmlns:a16="http://schemas.microsoft.com/office/drawing/2014/main" id="{B77DE69B-35A6-4814-A5C6-337837E7168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0213" y="4025137"/>
            <a:ext cx="2317724" cy="1267294"/>
          </a:xfrm>
          <a:prstGeom prst="rect">
            <a:avLst/>
          </a:prstGeom>
        </p:spPr>
      </p:pic>
    </p:spTree>
    <p:extLst>
      <p:ext uri="{BB962C8B-B14F-4D97-AF65-F5344CB8AC3E}">
        <p14:creationId xmlns:p14="http://schemas.microsoft.com/office/powerpoint/2010/main" val="23058826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BA_Disclosure_Ret_">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95E0D5A-AE3E-4990-B502-856A50E537DE}"/>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852413B4-59D8-4B84-951C-4FCB21EA25C9}"/>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10" name="Text Placeholder 1">
            <a:extLst>
              <a:ext uri="{FF2B5EF4-FFF2-40B4-BE49-F238E27FC236}">
                <a16:creationId xmlns:a16="http://schemas.microsoft.com/office/drawing/2014/main" id="{D5D1FE3E-F6A7-4C7B-9068-A6F1CAFF64B3}"/>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RETIREMENT</a:t>
            </a:r>
          </a:p>
        </p:txBody>
      </p:sp>
      <p:sp>
        <p:nvSpPr>
          <p:cNvPr id="11" name="Text Placeholder 1">
            <a:extLst>
              <a:ext uri="{FF2B5EF4-FFF2-40B4-BE49-F238E27FC236}">
                <a16:creationId xmlns:a16="http://schemas.microsoft.com/office/drawing/2014/main" id="{B6B1BDB4-5E62-4158-90AE-F8090E4CC3E3}"/>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14" name="TextBox 13">
            <a:extLst>
              <a:ext uri="{FF2B5EF4-FFF2-40B4-BE49-F238E27FC236}">
                <a16:creationId xmlns:a16="http://schemas.microsoft.com/office/drawing/2014/main" id="{8D428CD6-5433-41AF-A1A7-A6378A80F990}"/>
              </a:ext>
            </a:extLst>
          </p:cNvPr>
          <p:cNvSpPr txBox="1"/>
          <p:nvPr userDrawn="1"/>
        </p:nvSpPr>
        <p:spPr>
          <a:xfrm>
            <a:off x="359229" y="3429000"/>
            <a:ext cx="11416716" cy="2306016"/>
          </a:xfrm>
          <a:prstGeom prst="rect">
            <a:avLst/>
          </a:prstGeom>
          <a:noFill/>
        </p:spPr>
        <p:txBody>
          <a:bodyPr wrap="square" rtlCol="0">
            <a:spAutoFit/>
          </a:bodyPr>
          <a:lstStyle/>
          <a:p>
            <a:pPr marL="0" marR="0">
              <a:lnSpc>
                <a:spcPct val="115000"/>
              </a:lnSpc>
              <a:spcBef>
                <a:spcPts val="0"/>
              </a:spcBef>
              <a:spcAft>
                <a:spcPts val="600"/>
              </a:spcAft>
            </a:pPr>
            <a:r>
              <a:rPr lang="en-US" sz="800" dirty="0">
                <a:solidFill>
                  <a:srgbClr val="FF0000"/>
                </a:solidFill>
                <a:effectLst/>
                <a:latin typeface="+mj-lt"/>
                <a:ea typeface="Effra"/>
                <a:cs typeface="Times New Roman" panose="02020603050405020304" pitchFamily="18" charset="0"/>
              </a:rPr>
              <a:t>[Advisor First and Last Name]</a:t>
            </a:r>
            <a:r>
              <a:rPr lang="en-US" sz="800" dirty="0">
                <a:effectLst/>
                <a:latin typeface="+mj-lt"/>
                <a:ea typeface="Effra"/>
                <a:cs typeface="Times New Roman" panose="02020603050405020304" pitchFamily="18" charset="0"/>
              </a:rPr>
              <a:t> is a Registered Representative offering securities through NYLIFE Securities LLC, Member FINRA/SIPC, a Licensed Insurance Agency, and a Financial Adviser offering investment advisory services through Eagle Strategies LLC, A Registered Investment Adviser.</a:t>
            </a:r>
          </a:p>
          <a:p>
            <a:pPr marL="0" marR="0">
              <a:lnSpc>
                <a:spcPct val="115000"/>
              </a:lnSpc>
              <a:spcBef>
                <a:spcPts val="0"/>
              </a:spcBef>
              <a:spcAft>
                <a:spcPts val="600"/>
              </a:spcAft>
            </a:pPr>
            <a:r>
              <a:rPr lang="en-US" sz="800" dirty="0">
                <a:solidFill>
                  <a:srgbClr val="FF0000"/>
                </a:solidFill>
                <a:effectLst/>
                <a:latin typeface="+mj-lt"/>
                <a:ea typeface="Effra"/>
                <a:cs typeface="Times New Roman" panose="02020603050405020304" pitchFamily="18" charset="0"/>
              </a:rPr>
              <a:t>[Advisor First and Last Name] </a:t>
            </a:r>
            <a:r>
              <a:rPr lang="en-US" sz="800" dirty="0">
                <a:effectLst/>
                <a:latin typeface="+mj-lt"/>
                <a:ea typeface="Effra"/>
                <a:cs typeface="Times New Roman" panose="02020603050405020304" pitchFamily="18" charset="0"/>
              </a:rPr>
              <a:t>is also an agent licensed to sell insurance through New York Life Insurance Company and may be licensed to sell insurance through various other independent unaffiliated insurance companies.</a:t>
            </a:r>
          </a:p>
          <a:p>
            <a:pPr marL="0" marR="0">
              <a:lnSpc>
                <a:spcPct val="115000"/>
              </a:lnSpc>
              <a:spcBef>
                <a:spcPts val="0"/>
              </a:spcBef>
              <a:spcAft>
                <a:spcPts val="600"/>
              </a:spcAft>
            </a:pPr>
            <a:r>
              <a:rPr lang="en-US" sz="800" dirty="0">
                <a:solidFill>
                  <a:srgbClr val="FF0000"/>
                </a:solidFill>
                <a:effectLst/>
                <a:latin typeface="+mj-lt"/>
                <a:ea typeface="Effra"/>
                <a:cs typeface="Times New Roman" panose="02020603050405020304" pitchFamily="18" charset="0"/>
              </a:rPr>
              <a:t>[DBA Company Name]</a:t>
            </a:r>
            <a:r>
              <a:rPr lang="en-US" sz="800" dirty="0">
                <a:effectLst/>
                <a:latin typeface="+mj-lt"/>
                <a:ea typeface="Effra"/>
                <a:cs typeface="Times New Roman" panose="02020603050405020304" pitchFamily="18" charset="0"/>
              </a:rPr>
              <a:t> is not owned and operated by NYLIFE Securities LLC, Eagle Strategies LLC and its affiliates.</a:t>
            </a:r>
          </a:p>
          <a:p>
            <a:pPr marL="0" marR="0">
              <a:lnSpc>
                <a:spcPct val="115000"/>
              </a:lnSpc>
              <a:spcBef>
                <a:spcPts val="0"/>
              </a:spcBef>
              <a:spcAft>
                <a:spcPts val="0"/>
              </a:spcAft>
            </a:pPr>
            <a:r>
              <a:rPr lang="en-US" sz="800" dirty="0">
                <a:effectLst/>
                <a:latin typeface="+mj-lt"/>
                <a:ea typeface="Effra"/>
                <a:cs typeface="Times New Roman" panose="02020603050405020304" pitchFamily="18" charset="0"/>
              </a:rPr>
              <a:t>Eagle Strategies LLC (Eagle) is an indirect wholly owned subsidiary of New York Life Insurance Company and an SEC-registered investment adviser. Registration with the SEC does not imply a certain level of skill or training. Investment products are not guaranteed and may lose value. No tax or legal advice is provided by Eagle, its IARs or its affiliates.</a:t>
            </a:r>
          </a:p>
          <a:p>
            <a:pPr marL="0" marR="0">
              <a:lnSpc>
                <a:spcPct val="115000"/>
              </a:lnSpc>
              <a:spcBef>
                <a:spcPts val="0"/>
              </a:spcBef>
              <a:spcAft>
                <a:spcPts val="0"/>
              </a:spcAft>
            </a:pPr>
            <a:r>
              <a:rPr lang="en-US" sz="800" dirty="0">
                <a:effectLst/>
                <a:latin typeface="+mj-lt"/>
                <a:ea typeface="MS Mincho" panose="02020609040205080304" pitchFamily="49" charset="-128"/>
                <a:cs typeface="Times New Roman" panose="02020603050405020304" pitchFamily="18" charset="0"/>
              </a:rPr>
              <a:t> </a:t>
            </a:r>
            <a:endParaRPr lang="en-US" sz="800"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b="1" dirty="0">
                <a:solidFill>
                  <a:srgbClr val="FF0000"/>
                </a:solidFill>
                <a:effectLst/>
                <a:latin typeface="+mj-lt"/>
                <a:ea typeface="Effra"/>
                <a:cs typeface="Times New Roman" panose="02020603050405020304" pitchFamily="18" charset="0"/>
              </a:rPr>
              <a:t>Advisor First and Last Name, Designations, Educational Degrees</a:t>
            </a:r>
          </a:p>
          <a:p>
            <a:pPr marL="0" marR="0">
              <a:lnSpc>
                <a:spcPct val="107000"/>
              </a:lnSpc>
              <a:spcBef>
                <a:spcPts val="0"/>
              </a:spcBef>
              <a:spcAft>
                <a:spcPts val="0"/>
              </a:spcAft>
            </a:pPr>
            <a:r>
              <a:rPr lang="en-US" sz="800" b="1" dirty="0">
                <a:solidFill>
                  <a:srgbClr val="FF0000"/>
                </a:solidFill>
                <a:effectLst/>
                <a:latin typeface="+mj-lt"/>
                <a:ea typeface="Effra"/>
                <a:cs typeface="Times New Roman" panose="02020603050405020304" pitchFamily="18" charset="0"/>
              </a:rPr>
              <a:t>Title</a:t>
            </a:r>
            <a:endParaRPr lang="en-US" sz="800" b="1"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b="1" dirty="0">
                <a:solidFill>
                  <a:srgbClr val="FF0000"/>
                </a:solidFill>
                <a:effectLst/>
                <a:latin typeface="+mj-lt"/>
                <a:ea typeface="Effra"/>
                <a:cs typeface="Times New Roman" panose="02020603050405020304" pitchFamily="18" charset="0"/>
              </a:rPr>
              <a:t>DBA Company Name</a:t>
            </a:r>
            <a:endParaRPr lang="en-US" sz="800" b="1"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dirty="0">
                <a:solidFill>
                  <a:srgbClr val="FF0000"/>
                </a:solidFill>
                <a:effectLst/>
                <a:latin typeface="+mj-lt"/>
                <a:ea typeface="Effra"/>
                <a:cs typeface="Times New Roman" panose="02020603050405020304" pitchFamily="18" charset="0"/>
              </a:rPr>
              <a:t>Registered Branch Address</a:t>
            </a:r>
            <a:endParaRPr lang="en-US" sz="800"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dirty="0">
                <a:solidFill>
                  <a:srgbClr val="FF0000"/>
                </a:solidFill>
                <a:effectLst/>
                <a:latin typeface="+mj-lt"/>
                <a:ea typeface="Effra"/>
                <a:cs typeface="Times New Roman" panose="02020603050405020304" pitchFamily="18" charset="0"/>
              </a:rPr>
              <a:t>City, State, Postal Code</a:t>
            </a:r>
            <a:endParaRPr lang="en-US" sz="800" dirty="0">
              <a:effectLst/>
              <a:latin typeface="+mj-lt"/>
              <a:ea typeface="Effra"/>
              <a:cs typeface="Times New Roman" panose="02020603050405020304" pitchFamily="18" charset="0"/>
            </a:endParaRPr>
          </a:p>
          <a:p>
            <a:pPr marL="0" marR="0">
              <a:lnSpc>
                <a:spcPct val="107000"/>
              </a:lnSpc>
              <a:spcBef>
                <a:spcPts val="0"/>
              </a:spcBef>
              <a:spcAft>
                <a:spcPts val="600"/>
              </a:spcAft>
            </a:pPr>
            <a:r>
              <a:rPr lang="en-US" sz="800" dirty="0">
                <a:solidFill>
                  <a:srgbClr val="FF0000"/>
                </a:solidFill>
                <a:effectLst/>
                <a:latin typeface="+mj-lt"/>
                <a:ea typeface="Effra"/>
                <a:cs typeface="Times New Roman" panose="02020603050405020304" pitchFamily="18" charset="0"/>
              </a:rPr>
              <a:t>Phone Number</a:t>
            </a:r>
            <a:endParaRPr lang="en-US" sz="800" dirty="0">
              <a:effectLst/>
              <a:latin typeface="+mj-lt"/>
              <a:ea typeface="Effra"/>
              <a:cs typeface="Times New Roman" panose="02020603050405020304" pitchFamily="18" charset="0"/>
            </a:endParaRPr>
          </a:p>
          <a:p>
            <a:pPr marL="0" marR="0">
              <a:lnSpc>
                <a:spcPct val="107000"/>
              </a:lnSpc>
              <a:spcBef>
                <a:spcPts val="0"/>
              </a:spcBef>
              <a:spcAft>
                <a:spcPts val="0"/>
              </a:spcAft>
            </a:pPr>
            <a:r>
              <a:rPr lang="en-US" sz="800" dirty="0">
                <a:solidFill>
                  <a:srgbClr val="FF0000"/>
                </a:solidFill>
                <a:effectLst/>
                <a:latin typeface="+mj-lt"/>
                <a:ea typeface="Effra"/>
                <a:cs typeface="Times New Roman" panose="02020603050405020304" pitchFamily="18" charset="0"/>
              </a:rPr>
              <a:t>DBA Website Address</a:t>
            </a:r>
            <a:endParaRPr lang="en-US" sz="800" dirty="0">
              <a:effectLst/>
              <a:latin typeface="+mj-lt"/>
              <a:ea typeface="Effra"/>
              <a:cs typeface="Times New Roman" panose="02020603050405020304" pitchFamily="18" charset="0"/>
            </a:endParaRPr>
          </a:p>
        </p:txBody>
      </p:sp>
      <p:pic>
        <p:nvPicPr>
          <p:cNvPr id="9" name="Picture 8">
            <a:extLst>
              <a:ext uri="{FF2B5EF4-FFF2-40B4-BE49-F238E27FC236}">
                <a16:creationId xmlns:a16="http://schemas.microsoft.com/office/drawing/2014/main" id="{6257DFE8-A895-461F-B333-51DFFD82C3F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0213" y="2161706"/>
            <a:ext cx="2317724" cy="1267294"/>
          </a:xfrm>
          <a:prstGeom prst="rect">
            <a:avLst/>
          </a:prstGeom>
        </p:spPr>
      </p:pic>
    </p:spTree>
    <p:extLst>
      <p:ext uri="{BB962C8B-B14F-4D97-AF65-F5344CB8AC3E}">
        <p14:creationId xmlns:p14="http://schemas.microsoft.com/office/powerpoint/2010/main" val="4064768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sclosure_Re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95E0D5A-AE3E-4990-B502-856A50E537DE}"/>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852413B4-59D8-4B84-951C-4FCB21EA25C9}"/>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10" name="Text Placeholder 1">
            <a:extLst>
              <a:ext uri="{FF2B5EF4-FFF2-40B4-BE49-F238E27FC236}">
                <a16:creationId xmlns:a16="http://schemas.microsoft.com/office/drawing/2014/main" id="{D5D1FE3E-F6A7-4C7B-9068-A6F1CAFF64B3}"/>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RETIREMENT</a:t>
            </a:r>
          </a:p>
        </p:txBody>
      </p:sp>
      <p:sp>
        <p:nvSpPr>
          <p:cNvPr id="11" name="Text Placeholder 1">
            <a:extLst>
              <a:ext uri="{FF2B5EF4-FFF2-40B4-BE49-F238E27FC236}">
                <a16:creationId xmlns:a16="http://schemas.microsoft.com/office/drawing/2014/main" id="{B6B1BDB4-5E62-4158-90AE-F8090E4CC3E3}"/>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8" name="TextBox 7">
            <a:extLst>
              <a:ext uri="{FF2B5EF4-FFF2-40B4-BE49-F238E27FC236}">
                <a16:creationId xmlns:a16="http://schemas.microsoft.com/office/drawing/2014/main" id="{4E35C248-4792-4C44-8CF4-6D448EE2E0C8}"/>
              </a:ext>
            </a:extLst>
          </p:cNvPr>
          <p:cNvSpPr txBox="1"/>
          <p:nvPr userDrawn="1"/>
        </p:nvSpPr>
        <p:spPr>
          <a:xfrm>
            <a:off x="350981" y="5292431"/>
            <a:ext cx="11254622" cy="584775"/>
          </a:xfrm>
          <a:prstGeom prst="rect">
            <a:avLst/>
          </a:prstGeom>
          <a:noFill/>
        </p:spPr>
        <p:txBody>
          <a:bodyPr wrap="square" rtlCol="0">
            <a:spAutoFit/>
          </a:bodyPr>
          <a:lstStyle/>
          <a:p>
            <a:r>
              <a:rPr lang="en-US" sz="800" dirty="0">
                <a:latin typeface="+mj-lt"/>
              </a:rPr>
              <a:t>Eagle Strategies LLC (Eagle) is an SEC-registered investment adviser. Registration with the SEC does not imply a certain level of skill or training. Eagle investment adviser representatives (IARs) act solely in their capacity as insurance agents of New York Life, its affiliates, or other unaffiliated insurance carriers when recommending insurance products and as registered representatives when recommending securities through </a:t>
            </a:r>
            <a:r>
              <a:rPr lang="en-US" sz="800" dirty="0" err="1">
                <a:latin typeface="+mj-lt"/>
              </a:rPr>
              <a:t>NYLIFE</a:t>
            </a:r>
            <a:r>
              <a:rPr lang="en-US" sz="800" dirty="0">
                <a:latin typeface="+mj-lt"/>
              </a:rPr>
              <a:t> Securities LLC (member FINRA/SIPC), an affiliated registered broker-dealer and licensed insurance agency. Eagle Strategies LLC and </a:t>
            </a:r>
            <a:r>
              <a:rPr lang="en-US" sz="800" dirty="0" err="1">
                <a:latin typeface="+mj-lt"/>
              </a:rPr>
              <a:t>NYLIFE</a:t>
            </a:r>
            <a:r>
              <a:rPr lang="en-US" sz="800" dirty="0">
                <a:latin typeface="+mj-lt"/>
              </a:rPr>
              <a:t> Securities LLC are New York Life Companies. Investment products are not guaranteed and may lose value. No tax or legal advice is provided by Eagle, its IARs or its affiliates.</a:t>
            </a:r>
          </a:p>
        </p:txBody>
      </p:sp>
      <p:pic>
        <p:nvPicPr>
          <p:cNvPr id="9" name="Picture 8">
            <a:extLst>
              <a:ext uri="{FF2B5EF4-FFF2-40B4-BE49-F238E27FC236}">
                <a16:creationId xmlns:a16="http://schemas.microsoft.com/office/drawing/2014/main" id="{C8FCA20D-AB39-420B-8C62-A15EA3B0175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0213" y="4025137"/>
            <a:ext cx="2317724" cy="1267294"/>
          </a:xfrm>
          <a:prstGeom prst="rect">
            <a:avLst/>
          </a:prstGeom>
        </p:spPr>
      </p:pic>
    </p:spTree>
    <p:extLst>
      <p:ext uri="{BB962C8B-B14F-4D97-AF65-F5344CB8AC3E}">
        <p14:creationId xmlns:p14="http://schemas.microsoft.com/office/powerpoint/2010/main" val="776084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BA_Disclosure_MarkFac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95E0D5A-AE3E-4990-B502-856A50E537DE}"/>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852413B4-59D8-4B84-951C-4FCB21EA25C9}"/>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9" name="Text Placeholder 1">
            <a:extLst>
              <a:ext uri="{FF2B5EF4-FFF2-40B4-BE49-F238E27FC236}">
                <a16:creationId xmlns:a16="http://schemas.microsoft.com/office/drawing/2014/main" id="{C0CA9A02-23CF-4F0D-A78D-72CB07FB0AC8}"/>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MARKET FACTORS</a:t>
            </a:r>
          </a:p>
        </p:txBody>
      </p:sp>
      <p:sp>
        <p:nvSpPr>
          <p:cNvPr id="11" name="Text Placeholder 1">
            <a:extLst>
              <a:ext uri="{FF2B5EF4-FFF2-40B4-BE49-F238E27FC236}">
                <a16:creationId xmlns:a16="http://schemas.microsoft.com/office/drawing/2014/main" id="{BC691AD2-3FC3-41BD-8526-C92ED0EC9177}"/>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Tree>
    <p:extLst>
      <p:ext uri="{BB962C8B-B14F-4D97-AF65-F5344CB8AC3E}">
        <p14:creationId xmlns:p14="http://schemas.microsoft.com/office/powerpoint/2010/main" val="4289527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closure_MarkFac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95E0D5A-AE3E-4990-B502-856A50E537DE}"/>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852413B4-59D8-4B84-951C-4FCB21EA25C9}"/>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9" name="Text Placeholder 1">
            <a:extLst>
              <a:ext uri="{FF2B5EF4-FFF2-40B4-BE49-F238E27FC236}">
                <a16:creationId xmlns:a16="http://schemas.microsoft.com/office/drawing/2014/main" id="{C0CA9A02-23CF-4F0D-A78D-72CB07FB0AC8}"/>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MARKET FACTORS</a:t>
            </a:r>
          </a:p>
        </p:txBody>
      </p:sp>
      <p:sp>
        <p:nvSpPr>
          <p:cNvPr id="11" name="Text Placeholder 1">
            <a:extLst>
              <a:ext uri="{FF2B5EF4-FFF2-40B4-BE49-F238E27FC236}">
                <a16:creationId xmlns:a16="http://schemas.microsoft.com/office/drawing/2014/main" id="{BC691AD2-3FC3-41BD-8526-C92ED0EC9177}"/>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Tree>
    <p:extLst>
      <p:ext uri="{BB962C8B-B14F-4D97-AF65-F5344CB8AC3E}">
        <p14:creationId xmlns:p14="http://schemas.microsoft.com/office/powerpoint/2010/main" val="2484821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ollarCostAveragin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762B20FC-2D79-417C-9AC8-D4D4C9BFB560}"/>
              </a:ext>
            </a:extLst>
          </p:cNvPr>
          <p:cNvCxnSpPr>
            <a:cxnSpLocks/>
          </p:cNvCxnSpPr>
          <p:nvPr userDrawn="1"/>
        </p:nvCxnSpPr>
        <p:spPr>
          <a:xfrm flipH="1" flipV="1">
            <a:off x="4922527" y="2605498"/>
            <a:ext cx="1966064" cy="2432206"/>
          </a:xfrm>
          <a:prstGeom prst="line">
            <a:avLst/>
          </a:prstGeom>
          <a:ln w="34925" cap="rnd">
            <a:solidFill>
              <a:schemeClr val="accent4">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cxnSp>
        <p:nvCxnSpPr>
          <p:cNvPr id="3" name="Straight Connector 2">
            <a:extLst>
              <a:ext uri="{FF2B5EF4-FFF2-40B4-BE49-F238E27FC236}">
                <a16:creationId xmlns:a16="http://schemas.microsoft.com/office/drawing/2014/main" id="{FA40147D-9E82-409F-A925-046106DA206E}"/>
              </a:ext>
            </a:extLst>
          </p:cNvPr>
          <p:cNvCxnSpPr>
            <a:cxnSpLocks/>
          </p:cNvCxnSpPr>
          <p:nvPr userDrawn="1"/>
        </p:nvCxnSpPr>
        <p:spPr>
          <a:xfrm flipV="1">
            <a:off x="6936158" y="4268234"/>
            <a:ext cx="521227" cy="769470"/>
          </a:xfrm>
          <a:prstGeom prst="line">
            <a:avLst/>
          </a:prstGeom>
          <a:ln w="34925" cap="rnd">
            <a:solidFill>
              <a:schemeClr val="accent4">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cxnSp>
        <p:nvCxnSpPr>
          <p:cNvPr id="4" name="Straight Connector 3">
            <a:extLst>
              <a:ext uri="{FF2B5EF4-FFF2-40B4-BE49-F238E27FC236}">
                <a16:creationId xmlns:a16="http://schemas.microsoft.com/office/drawing/2014/main" id="{6E3552A6-4074-44EB-B452-749C101F8B7B}"/>
              </a:ext>
            </a:extLst>
          </p:cNvPr>
          <p:cNvCxnSpPr>
            <a:cxnSpLocks/>
          </p:cNvCxnSpPr>
          <p:nvPr userDrawn="1"/>
        </p:nvCxnSpPr>
        <p:spPr>
          <a:xfrm flipH="1" flipV="1">
            <a:off x="7457103" y="4268234"/>
            <a:ext cx="692485" cy="412601"/>
          </a:xfrm>
          <a:prstGeom prst="line">
            <a:avLst/>
          </a:prstGeom>
          <a:ln w="34925" cap="rnd">
            <a:solidFill>
              <a:schemeClr val="accent4">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cxnSp>
        <p:nvCxnSpPr>
          <p:cNvPr id="5" name="Straight Connector 4">
            <a:extLst>
              <a:ext uri="{FF2B5EF4-FFF2-40B4-BE49-F238E27FC236}">
                <a16:creationId xmlns:a16="http://schemas.microsoft.com/office/drawing/2014/main" id="{38D901A9-2249-4E5C-8D5C-4D516FD3F718}"/>
              </a:ext>
            </a:extLst>
          </p:cNvPr>
          <p:cNvCxnSpPr>
            <a:cxnSpLocks/>
          </p:cNvCxnSpPr>
          <p:nvPr userDrawn="1"/>
        </p:nvCxnSpPr>
        <p:spPr>
          <a:xfrm flipH="1">
            <a:off x="8149589" y="3251552"/>
            <a:ext cx="750338" cy="1469102"/>
          </a:xfrm>
          <a:prstGeom prst="line">
            <a:avLst/>
          </a:prstGeom>
          <a:ln w="34925" cap="rnd">
            <a:solidFill>
              <a:schemeClr val="accent4">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48B1B290-146A-454A-8988-7359AE2A92C9}"/>
              </a:ext>
            </a:extLst>
          </p:cNvPr>
          <p:cNvCxnSpPr>
            <a:cxnSpLocks/>
          </p:cNvCxnSpPr>
          <p:nvPr userDrawn="1"/>
        </p:nvCxnSpPr>
        <p:spPr>
          <a:xfrm flipH="1" flipV="1">
            <a:off x="8894909" y="3263373"/>
            <a:ext cx="725118" cy="1514228"/>
          </a:xfrm>
          <a:prstGeom prst="line">
            <a:avLst/>
          </a:prstGeom>
          <a:ln w="34925" cap="rnd">
            <a:solidFill>
              <a:schemeClr val="accent4">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6CFE10A9-B86F-43BD-8EAE-5ECD7EC4AE1A}"/>
              </a:ext>
            </a:extLst>
          </p:cNvPr>
          <p:cNvCxnSpPr>
            <a:cxnSpLocks/>
            <a:endCxn id="20" idx="3"/>
          </p:cNvCxnSpPr>
          <p:nvPr userDrawn="1"/>
        </p:nvCxnSpPr>
        <p:spPr>
          <a:xfrm flipV="1">
            <a:off x="9620026" y="2618317"/>
            <a:ext cx="1351035" cy="2196168"/>
          </a:xfrm>
          <a:prstGeom prst="line">
            <a:avLst/>
          </a:prstGeom>
          <a:ln w="34925" cap="rnd">
            <a:solidFill>
              <a:schemeClr val="accent4">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AD101BEE-DD1E-1944-99C3-4653A8C4F147}"/>
              </a:ext>
            </a:extLst>
          </p:cNvPr>
          <p:cNvCxnSpPr>
            <a:cxnSpLocks/>
          </p:cNvCxnSpPr>
          <p:nvPr userDrawn="1"/>
        </p:nvCxnSpPr>
        <p:spPr>
          <a:xfrm flipV="1">
            <a:off x="4019548" y="2593310"/>
            <a:ext cx="894406" cy="1181038"/>
          </a:xfrm>
          <a:prstGeom prst="line">
            <a:avLst/>
          </a:prstGeom>
          <a:ln w="34925" cap="rnd">
            <a:solidFill>
              <a:schemeClr val="accent4">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sp>
        <p:nvSpPr>
          <p:cNvPr id="44" name="Rectangle 43">
            <a:extLst>
              <a:ext uri="{FF2B5EF4-FFF2-40B4-BE49-F238E27FC236}">
                <a16:creationId xmlns:a16="http://schemas.microsoft.com/office/drawing/2014/main" id="{0B1DD199-3D13-4EB7-951F-11B4B1427396}"/>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72B68270-A931-4AC9-BE8A-767B3E448DAB}"/>
              </a:ext>
            </a:extLst>
          </p:cNvPr>
          <p:cNvCxnSpPr>
            <a:cxnSpLocks/>
          </p:cNvCxnSpPr>
          <p:nvPr userDrawn="1"/>
        </p:nvCxnSpPr>
        <p:spPr>
          <a:xfrm flipH="1">
            <a:off x="4202428" y="3760330"/>
            <a:ext cx="7409385" cy="1"/>
          </a:xfrm>
          <a:prstGeom prst="line">
            <a:avLst/>
          </a:prstGeom>
          <a:ln w="25400">
            <a:solidFill>
              <a:schemeClr val="accent1"/>
            </a:solidFill>
            <a:prstDash val="sysDot"/>
          </a:ln>
          <a:effectLst/>
        </p:spPr>
        <p:style>
          <a:lnRef idx="2">
            <a:schemeClr val="accent1"/>
          </a:lnRef>
          <a:fillRef idx="0">
            <a:schemeClr val="accent1"/>
          </a:fillRef>
          <a:effectRef idx="1">
            <a:schemeClr val="accent1"/>
          </a:effectRef>
          <a:fontRef idx="minor">
            <a:schemeClr val="tx1"/>
          </a:fontRef>
        </p:style>
      </p:cxnSp>
      <p:sp>
        <p:nvSpPr>
          <p:cNvPr id="10" name="Text Placeholder 1">
            <a:extLst>
              <a:ext uri="{FF2B5EF4-FFF2-40B4-BE49-F238E27FC236}">
                <a16:creationId xmlns:a16="http://schemas.microsoft.com/office/drawing/2014/main" id="{69A3E1B3-8EE5-4249-BE96-DC159B78E68C}"/>
              </a:ext>
            </a:extLst>
          </p:cNvPr>
          <p:cNvSpPr txBox="1">
            <a:spLocks/>
          </p:cNvSpPr>
          <p:nvPr userDrawn="1"/>
        </p:nvSpPr>
        <p:spPr>
          <a:xfrm>
            <a:off x="482112" y="1348277"/>
            <a:ext cx="3701268"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Dollar Cost Averaging</a:t>
            </a:r>
          </a:p>
        </p:txBody>
      </p:sp>
      <p:cxnSp>
        <p:nvCxnSpPr>
          <p:cNvPr id="12" name="Straight Connector 11">
            <a:extLst>
              <a:ext uri="{FF2B5EF4-FFF2-40B4-BE49-F238E27FC236}">
                <a16:creationId xmlns:a16="http://schemas.microsoft.com/office/drawing/2014/main" id="{826978B2-07A9-4C88-A343-7937EA7ED1D1}"/>
              </a:ext>
            </a:extLst>
          </p:cNvPr>
          <p:cNvCxnSpPr>
            <a:cxnSpLocks/>
          </p:cNvCxnSpPr>
          <p:nvPr userDrawn="1"/>
        </p:nvCxnSpPr>
        <p:spPr>
          <a:xfrm>
            <a:off x="4019548" y="1702930"/>
            <a:ext cx="0" cy="3886200"/>
          </a:xfrm>
          <a:prstGeom prst="line">
            <a:avLst/>
          </a:prstGeom>
          <a:ln w="25400">
            <a:solidFill>
              <a:schemeClr val="accent3">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388854EA-E03D-4B7C-9911-EE2D779B3B83}"/>
              </a:ext>
            </a:extLst>
          </p:cNvPr>
          <p:cNvCxnSpPr>
            <a:cxnSpLocks/>
          </p:cNvCxnSpPr>
          <p:nvPr userDrawn="1"/>
        </p:nvCxnSpPr>
        <p:spPr>
          <a:xfrm flipV="1">
            <a:off x="4004308" y="5588254"/>
            <a:ext cx="7607505" cy="0"/>
          </a:xfrm>
          <a:prstGeom prst="line">
            <a:avLst/>
          </a:prstGeom>
          <a:ln w="25400">
            <a:solidFill>
              <a:schemeClr val="accent3">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sp>
        <p:nvSpPr>
          <p:cNvPr id="14" name="Oval 13">
            <a:extLst>
              <a:ext uri="{FF2B5EF4-FFF2-40B4-BE49-F238E27FC236}">
                <a16:creationId xmlns:a16="http://schemas.microsoft.com/office/drawing/2014/main" id="{CA30B172-D4C5-4821-859E-DB578781864D}"/>
              </a:ext>
            </a:extLst>
          </p:cNvPr>
          <p:cNvSpPr/>
          <p:nvPr userDrawn="1"/>
        </p:nvSpPr>
        <p:spPr>
          <a:xfrm>
            <a:off x="3562348" y="3303130"/>
            <a:ext cx="914400" cy="9144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100A3E8F-462B-46EF-81F9-68F5203BE758}"/>
              </a:ext>
            </a:extLst>
          </p:cNvPr>
          <p:cNvSpPr/>
          <p:nvPr userDrawn="1"/>
        </p:nvSpPr>
        <p:spPr>
          <a:xfrm>
            <a:off x="3836668" y="3577450"/>
            <a:ext cx="365760" cy="365760"/>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0025B52D-A51B-4FCB-972D-C102A907D6CA}"/>
              </a:ext>
            </a:extLst>
          </p:cNvPr>
          <p:cNvSpPr/>
          <p:nvPr userDrawn="1"/>
        </p:nvSpPr>
        <p:spPr>
          <a:xfrm>
            <a:off x="5329056" y="3137249"/>
            <a:ext cx="365760" cy="365760"/>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5D376659-67D8-4F54-B097-43AD65386A66}"/>
              </a:ext>
            </a:extLst>
          </p:cNvPr>
          <p:cNvSpPr/>
          <p:nvPr userDrawn="1"/>
        </p:nvSpPr>
        <p:spPr>
          <a:xfrm>
            <a:off x="6732268" y="4854824"/>
            <a:ext cx="365760" cy="365760"/>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F867AD4D-1DF2-401E-B1CF-498FA6C3ECB9}"/>
              </a:ext>
            </a:extLst>
          </p:cNvPr>
          <p:cNvSpPr/>
          <p:nvPr userDrawn="1"/>
        </p:nvSpPr>
        <p:spPr>
          <a:xfrm>
            <a:off x="7993267" y="4571368"/>
            <a:ext cx="365760" cy="365760"/>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A597D8C0-78F2-4EC9-BC46-CFB9B948A391}"/>
              </a:ext>
            </a:extLst>
          </p:cNvPr>
          <p:cNvSpPr/>
          <p:nvPr userDrawn="1"/>
        </p:nvSpPr>
        <p:spPr>
          <a:xfrm>
            <a:off x="9468440" y="4588144"/>
            <a:ext cx="365760" cy="365760"/>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7385900F-DFA9-4EA1-8A5C-5F24BE115F69}"/>
              </a:ext>
            </a:extLst>
          </p:cNvPr>
          <p:cNvSpPr/>
          <p:nvPr userDrawn="1"/>
        </p:nvSpPr>
        <p:spPr>
          <a:xfrm>
            <a:off x="10917497" y="2306121"/>
            <a:ext cx="365760" cy="365760"/>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06572870-BD30-4C03-BA34-F7DAB98FC3A3}"/>
              </a:ext>
            </a:extLst>
          </p:cNvPr>
          <p:cNvSpPr txBox="1"/>
          <p:nvPr userDrawn="1"/>
        </p:nvSpPr>
        <p:spPr>
          <a:xfrm>
            <a:off x="3502328" y="3248133"/>
            <a:ext cx="969171" cy="246221"/>
          </a:xfrm>
          <a:prstGeom prst="rect">
            <a:avLst/>
          </a:prstGeom>
          <a:solidFill>
            <a:schemeClr val="bg1"/>
          </a:solidFill>
          <a:ln w="12700">
            <a:solidFill>
              <a:schemeClr val="bg2"/>
            </a:solidFill>
          </a:ln>
          <a:effectLst/>
        </p:spPr>
        <p:txBody>
          <a:bodyPr wrap="square" rtlCol="0">
            <a:spAutoFit/>
          </a:bodyPr>
          <a:lstStyle/>
          <a:p>
            <a:pPr algn="ctr"/>
            <a:r>
              <a:rPr lang="en-US" sz="1000" dirty="0">
                <a:solidFill>
                  <a:schemeClr val="tx1"/>
                </a:solidFill>
              </a:rPr>
              <a:t>100 shares</a:t>
            </a:r>
          </a:p>
        </p:txBody>
      </p:sp>
      <p:sp>
        <p:nvSpPr>
          <p:cNvPr id="23" name="TextBox 22">
            <a:extLst>
              <a:ext uri="{FF2B5EF4-FFF2-40B4-BE49-F238E27FC236}">
                <a16:creationId xmlns:a16="http://schemas.microsoft.com/office/drawing/2014/main" id="{99735968-F573-45F1-9118-41663D62EE05}"/>
              </a:ext>
            </a:extLst>
          </p:cNvPr>
          <p:cNvSpPr txBox="1"/>
          <p:nvPr userDrawn="1"/>
        </p:nvSpPr>
        <p:spPr>
          <a:xfrm>
            <a:off x="5392088" y="2786122"/>
            <a:ext cx="969171" cy="246221"/>
          </a:xfrm>
          <a:prstGeom prst="rect">
            <a:avLst/>
          </a:prstGeom>
          <a:solidFill>
            <a:schemeClr val="bg1"/>
          </a:solidFill>
          <a:ln w="12700">
            <a:solidFill>
              <a:schemeClr val="bg2"/>
            </a:solidFill>
          </a:ln>
          <a:effectLst/>
        </p:spPr>
        <p:txBody>
          <a:bodyPr wrap="square" rtlCol="0">
            <a:spAutoFit/>
          </a:bodyPr>
          <a:lstStyle/>
          <a:p>
            <a:pPr algn="ctr"/>
            <a:r>
              <a:rPr lang="en-US" sz="1000" dirty="0">
                <a:solidFill>
                  <a:schemeClr val="tx1"/>
                </a:solidFill>
              </a:rPr>
              <a:t>77 shares</a:t>
            </a:r>
          </a:p>
        </p:txBody>
      </p:sp>
      <p:sp>
        <p:nvSpPr>
          <p:cNvPr id="24" name="TextBox 23">
            <a:extLst>
              <a:ext uri="{FF2B5EF4-FFF2-40B4-BE49-F238E27FC236}">
                <a16:creationId xmlns:a16="http://schemas.microsoft.com/office/drawing/2014/main" id="{40E7AEB3-AF3C-4E60-9759-472A561953FA}"/>
              </a:ext>
            </a:extLst>
          </p:cNvPr>
          <p:cNvSpPr txBox="1"/>
          <p:nvPr userDrawn="1"/>
        </p:nvSpPr>
        <p:spPr>
          <a:xfrm>
            <a:off x="6540337" y="5260746"/>
            <a:ext cx="969171" cy="246221"/>
          </a:xfrm>
          <a:prstGeom prst="rect">
            <a:avLst/>
          </a:prstGeom>
          <a:solidFill>
            <a:schemeClr val="bg1"/>
          </a:solidFill>
          <a:ln w="12700">
            <a:solidFill>
              <a:schemeClr val="bg2"/>
            </a:solidFill>
          </a:ln>
          <a:effectLst/>
        </p:spPr>
        <p:txBody>
          <a:bodyPr wrap="square" rtlCol="0">
            <a:spAutoFit/>
          </a:bodyPr>
          <a:lstStyle/>
          <a:p>
            <a:pPr algn="ctr"/>
            <a:r>
              <a:rPr lang="en-US" sz="1000" dirty="0">
                <a:solidFill>
                  <a:schemeClr val="tx1"/>
                </a:solidFill>
              </a:rPr>
              <a:t>167 shares</a:t>
            </a:r>
          </a:p>
        </p:txBody>
      </p:sp>
      <p:sp>
        <p:nvSpPr>
          <p:cNvPr id="25" name="TextBox 24">
            <a:extLst>
              <a:ext uri="{FF2B5EF4-FFF2-40B4-BE49-F238E27FC236}">
                <a16:creationId xmlns:a16="http://schemas.microsoft.com/office/drawing/2014/main" id="{E6B25663-80D8-4648-ACDE-506284C24062}"/>
              </a:ext>
            </a:extLst>
          </p:cNvPr>
          <p:cNvSpPr txBox="1"/>
          <p:nvPr userDrawn="1"/>
        </p:nvSpPr>
        <p:spPr>
          <a:xfrm>
            <a:off x="7993267" y="5032424"/>
            <a:ext cx="969171" cy="246221"/>
          </a:xfrm>
          <a:prstGeom prst="rect">
            <a:avLst/>
          </a:prstGeom>
          <a:solidFill>
            <a:schemeClr val="bg1"/>
          </a:solidFill>
          <a:ln w="12700">
            <a:solidFill>
              <a:schemeClr val="bg2"/>
            </a:solidFill>
          </a:ln>
          <a:effectLst/>
        </p:spPr>
        <p:txBody>
          <a:bodyPr wrap="square" rtlCol="0">
            <a:spAutoFit/>
          </a:bodyPr>
          <a:lstStyle/>
          <a:p>
            <a:pPr algn="ctr"/>
            <a:r>
              <a:rPr lang="en-US" sz="1000" dirty="0">
                <a:solidFill>
                  <a:schemeClr val="tx1"/>
                </a:solidFill>
              </a:rPr>
              <a:t>91 shares</a:t>
            </a:r>
          </a:p>
        </p:txBody>
      </p:sp>
      <p:sp>
        <p:nvSpPr>
          <p:cNvPr id="26" name="TextBox 25">
            <a:extLst>
              <a:ext uri="{FF2B5EF4-FFF2-40B4-BE49-F238E27FC236}">
                <a16:creationId xmlns:a16="http://schemas.microsoft.com/office/drawing/2014/main" id="{D3AD37D0-AC2C-4E48-B545-6E53C2AE6CC4}"/>
              </a:ext>
            </a:extLst>
          </p:cNvPr>
          <p:cNvSpPr txBox="1"/>
          <p:nvPr userDrawn="1"/>
        </p:nvSpPr>
        <p:spPr>
          <a:xfrm>
            <a:off x="9918127" y="4737438"/>
            <a:ext cx="969171" cy="246221"/>
          </a:xfrm>
          <a:prstGeom prst="rect">
            <a:avLst/>
          </a:prstGeom>
          <a:solidFill>
            <a:schemeClr val="bg1"/>
          </a:solidFill>
          <a:ln w="12700">
            <a:solidFill>
              <a:schemeClr val="bg2"/>
            </a:solidFill>
          </a:ln>
          <a:effectLst/>
        </p:spPr>
        <p:txBody>
          <a:bodyPr wrap="square" rtlCol="0">
            <a:spAutoFit/>
          </a:bodyPr>
          <a:lstStyle/>
          <a:p>
            <a:pPr algn="ctr"/>
            <a:r>
              <a:rPr lang="en-US" sz="1000" dirty="0">
                <a:solidFill>
                  <a:schemeClr val="tx1"/>
                </a:solidFill>
              </a:rPr>
              <a:t>143 shares</a:t>
            </a:r>
          </a:p>
        </p:txBody>
      </p:sp>
      <p:sp>
        <p:nvSpPr>
          <p:cNvPr id="27" name="TextBox 26">
            <a:extLst>
              <a:ext uri="{FF2B5EF4-FFF2-40B4-BE49-F238E27FC236}">
                <a16:creationId xmlns:a16="http://schemas.microsoft.com/office/drawing/2014/main" id="{533E2056-CA2C-4CF6-8981-054D4679B0FB}"/>
              </a:ext>
            </a:extLst>
          </p:cNvPr>
          <p:cNvSpPr txBox="1"/>
          <p:nvPr userDrawn="1"/>
        </p:nvSpPr>
        <p:spPr>
          <a:xfrm>
            <a:off x="9885779" y="2410475"/>
            <a:ext cx="969171" cy="246221"/>
          </a:xfrm>
          <a:prstGeom prst="rect">
            <a:avLst/>
          </a:prstGeom>
          <a:solidFill>
            <a:schemeClr val="bg1"/>
          </a:solidFill>
          <a:ln w="12700">
            <a:solidFill>
              <a:schemeClr val="bg2"/>
            </a:solidFill>
          </a:ln>
          <a:effectLst/>
        </p:spPr>
        <p:txBody>
          <a:bodyPr wrap="square" rtlCol="0">
            <a:spAutoFit/>
          </a:bodyPr>
          <a:lstStyle/>
          <a:p>
            <a:pPr algn="ctr"/>
            <a:r>
              <a:rPr lang="en-US" sz="1000" dirty="0">
                <a:solidFill>
                  <a:schemeClr val="tx1"/>
                </a:solidFill>
              </a:rPr>
              <a:t>100 shares</a:t>
            </a:r>
          </a:p>
        </p:txBody>
      </p:sp>
      <p:sp>
        <p:nvSpPr>
          <p:cNvPr id="28" name="TextBox 27">
            <a:extLst>
              <a:ext uri="{FF2B5EF4-FFF2-40B4-BE49-F238E27FC236}">
                <a16:creationId xmlns:a16="http://schemas.microsoft.com/office/drawing/2014/main" id="{5929408E-1EE2-40AC-9419-BDADBA77D33B}"/>
              </a:ext>
            </a:extLst>
          </p:cNvPr>
          <p:cNvSpPr txBox="1"/>
          <p:nvPr userDrawn="1"/>
        </p:nvSpPr>
        <p:spPr>
          <a:xfrm>
            <a:off x="3531868" y="5762672"/>
            <a:ext cx="969171" cy="289441"/>
          </a:xfrm>
          <a:prstGeom prst="roundRect">
            <a:avLst/>
          </a:prstGeom>
          <a:solidFill>
            <a:schemeClr val="accent1"/>
          </a:solidFill>
          <a:ln>
            <a:noFill/>
          </a:ln>
          <a:effectLst/>
        </p:spPr>
        <p:txBody>
          <a:bodyPr wrap="square" rtlCol="0">
            <a:spAutoFit/>
          </a:bodyPr>
          <a:lstStyle/>
          <a:p>
            <a:pPr algn="ctr"/>
            <a:r>
              <a:rPr lang="en-US" sz="1100" dirty="0">
                <a:solidFill>
                  <a:schemeClr val="bg1"/>
                </a:solidFill>
                <a:latin typeface="Georgia" panose="02040502050405020303" pitchFamily="18" charset="0"/>
              </a:rPr>
              <a:t>INVEST</a:t>
            </a:r>
          </a:p>
        </p:txBody>
      </p:sp>
      <p:sp>
        <p:nvSpPr>
          <p:cNvPr id="29" name="TextBox 28">
            <a:extLst>
              <a:ext uri="{FF2B5EF4-FFF2-40B4-BE49-F238E27FC236}">
                <a16:creationId xmlns:a16="http://schemas.microsoft.com/office/drawing/2014/main" id="{D01D1D62-D8F5-4ED1-A53C-FFDCC16287EF}"/>
              </a:ext>
            </a:extLst>
          </p:cNvPr>
          <p:cNvSpPr txBox="1"/>
          <p:nvPr userDrawn="1"/>
        </p:nvSpPr>
        <p:spPr>
          <a:xfrm>
            <a:off x="5027350" y="5762672"/>
            <a:ext cx="969171" cy="289441"/>
          </a:xfrm>
          <a:prstGeom prst="roundRect">
            <a:avLst/>
          </a:prstGeom>
          <a:solidFill>
            <a:schemeClr val="accent4"/>
          </a:solidFill>
          <a:ln>
            <a:noFill/>
          </a:ln>
          <a:effectLst/>
        </p:spPr>
        <p:txBody>
          <a:bodyPr wrap="square" rtlCol="0">
            <a:spAutoFit/>
          </a:bodyPr>
          <a:lstStyle/>
          <a:p>
            <a:pPr algn="ctr"/>
            <a:r>
              <a:rPr lang="en-US" sz="1100" dirty="0">
                <a:solidFill>
                  <a:schemeClr val="bg1"/>
                </a:solidFill>
                <a:latin typeface="Georgia" panose="02040502050405020303" pitchFamily="18" charset="0"/>
              </a:rPr>
              <a:t>INVEST</a:t>
            </a:r>
          </a:p>
        </p:txBody>
      </p:sp>
      <p:sp>
        <p:nvSpPr>
          <p:cNvPr id="30" name="TextBox 29">
            <a:extLst>
              <a:ext uri="{FF2B5EF4-FFF2-40B4-BE49-F238E27FC236}">
                <a16:creationId xmlns:a16="http://schemas.microsoft.com/office/drawing/2014/main" id="{AB8BBD77-3794-4B7F-BAC9-9E8992DA0A81}"/>
              </a:ext>
            </a:extLst>
          </p:cNvPr>
          <p:cNvSpPr txBox="1"/>
          <p:nvPr userDrawn="1"/>
        </p:nvSpPr>
        <p:spPr>
          <a:xfrm>
            <a:off x="6434983" y="5762672"/>
            <a:ext cx="969171" cy="289441"/>
          </a:xfrm>
          <a:prstGeom prst="roundRect">
            <a:avLst/>
          </a:prstGeom>
          <a:solidFill>
            <a:schemeClr val="accent4"/>
          </a:solidFill>
          <a:ln>
            <a:noFill/>
          </a:ln>
          <a:effectLst/>
        </p:spPr>
        <p:txBody>
          <a:bodyPr wrap="square" rtlCol="0">
            <a:spAutoFit/>
          </a:bodyPr>
          <a:lstStyle/>
          <a:p>
            <a:pPr algn="ctr"/>
            <a:r>
              <a:rPr lang="en-US" sz="1100" dirty="0">
                <a:solidFill>
                  <a:schemeClr val="bg1"/>
                </a:solidFill>
                <a:latin typeface="Georgia" panose="02040502050405020303" pitchFamily="18" charset="0"/>
              </a:rPr>
              <a:t>INVEST</a:t>
            </a:r>
          </a:p>
        </p:txBody>
      </p:sp>
      <p:sp>
        <p:nvSpPr>
          <p:cNvPr id="31" name="TextBox 30">
            <a:extLst>
              <a:ext uri="{FF2B5EF4-FFF2-40B4-BE49-F238E27FC236}">
                <a16:creationId xmlns:a16="http://schemas.microsoft.com/office/drawing/2014/main" id="{90710337-123D-4734-A26B-6E52DF18C1FB}"/>
              </a:ext>
            </a:extLst>
          </p:cNvPr>
          <p:cNvSpPr txBox="1"/>
          <p:nvPr userDrawn="1"/>
        </p:nvSpPr>
        <p:spPr>
          <a:xfrm>
            <a:off x="7842616" y="5762672"/>
            <a:ext cx="969171" cy="289441"/>
          </a:xfrm>
          <a:prstGeom prst="roundRect">
            <a:avLst/>
          </a:prstGeom>
          <a:solidFill>
            <a:schemeClr val="accent4"/>
          </a:solidFill>
          <a:ln>
            <a:noFill/>
          </a:ln>
          <a:effectLst/>
        </p:spPr>
        <p:txBody>
          <a:bodyPr wrap="square" rtlCol="0">
            <a:spAutoFit/>
          </a:bodyPr>
          <a:lstStyle/>
          <a:p>
            <a:pPr algn="ctr"/>
            <a:r>
              <a:rPr lang="en-US" sz="1100" dirty="0">
                <a:solidFill>
                  <a:schemeClr val="bg1"/>
                </a:solidFill>
                <a:latin typeface="Georgia" panose="02040502050405020303" pitchFamily="18" charset="0"/>
              </a:rPr>
              <a:t>INVEST</a:t>
            </a:r>
          </a:p>
        </p:txBody>
      </p:sp>
      <p:sp>
        <p:nvSpPr>
          <p:cNvPr id="32" name="TextBox 31">
            <a:extLst>
              <a:ext uri="{FF2B5EF4-FFF2-40B4-BE49-F238E27FC236}">
                <a16:creationId xmlns:a16="http://schemas.microsoft.com/office/drawing/2014/main" id="{1755DD75-A5FE-49E7-B8EA-7200616A4D7B}"/>
              </a:ext>
            </a:extLst>
          </p:cNvPr>
          <p:cNvSpPr txBox="1"/>
          <p:nvPr userDrawn="1"/>
        </p:nvSpPr>
        <p:spPr>
          <a:xfrm>
            <a:off x="9250249" y="5762672"/>
            <a:ext cx="969171" cy="289441"/>
          </a:xfrm>
          <a:prstGeom prst="roundRect">
            <a:avLst/>
          </a:prstGeom>
          <a:solidFill>
            <a:schemeClr val="accent4"/>
          </a:solidFill>
          <a:ln>
            <a:noFill/>
          </a:ln>
          <a:effectLst/>
        </p:spPr>
        <p:txBody>
          <a:bodyPr wrap="square" rtlCol="0">
            <a:spAutoFit/>
          </a:bodyPr>
          <a:lstStyle/>
          <a:p>
            <a:pPr algn="ctr"/>
            <a:r>
              <a:rPr lang="en-US" sz="1100" dirty="0">
                <a:solidFill>
                  <a:schemeClr val="bg1"/>
                </a:solidFill>
                <a:latin typeface="Georgia" panose="02040502050405020303" pitchFamily="18" charset="0"/>
              </a:rPr>
              <a:t>INVEST</a:t>
            </a:r>
          </a:p>
        </p:txBody>
      </p:sp>
      <p:sp>
        <p:nvSpPr>
          <p:cNvPr id="33" name="TextBox 32">
            <a:extLst>
              <a:ext uri="{FF2B5EF4-FFF2-40B4-BE49-F238E27FC236}">
                <a16:creationId xmlns:a16="http://schemas.microsoft.com/office/drawing/2014/main" id="{4E576F19-ADC6-4257-8524-14306C92EC97}"/>
              </a:ext>
            </a:extLst>
          </p:cNvPr>
          <p:cNvSpPr txBox="1"/>
          <p:nvPr userDrawn="1"/>
        </p:nvSpPr>
        <p:spPr>
          <a:xfrm>
            <a:off x="10657882" y="5762672"/>
            <a:ext cx="969171" cy="289441"/>
          </a:xfrm>
          <a:prstGeom prst="roundRect">
            <a:avLst/>
          </a:prstGeom>
          <a:solidFill>
            <a:schemeClr val="accent4"/>
          </a:solidFill>
          <a:ln>
            <a:noFill/>
          </a:ln>
          <a:effectLst/>
        </p:spPr>
        <p:txBody>
          <a:bodyPr wrap="square" rtlCol="0">
            <a:spAutoFit/>
          </a:bodyPr>
          <a:lstStyle/>
          <a:p>
            <a:pPr algn="ctr"/>
            <a:r>
              <a:rPr lang="en-US" sz="1100" dirty="0">
                <a:solidFill>
                  <a:schemeClr val="bg1"/>
                </a:solidFill>
                <a:latin typeface="Georgia" panose="02040502050405020303" pitchFamily="18" charset="0"/>
              </a:rPr>
              <a:t>INVEST</a:t>
            </a:r>
          </a:p>
        </p:txBody>
      </p:sp>
      <p:sp>
        <p:nvSpPr>
          <p:cNvPr id="34" name="TextBox 33">
            <a:extLst>
              <a:ext uri="{FF2B5EF4-FFF2-40B4-BE49-F238E27FC236}">
                <a16:creationId xmlns:a16="http://schemas.microsoft.com/office/drawing/2014/main" id="{0ECC0A35-F240-4179-9197-0C516674C4CA}"/>
              </a:ext>
            </a:extLst>
          </p:cNvPr>
          <p:cNvSpPr txBox="1"/>
          <p:nvPr userDrawn="1"/>
        </p:nvSpPr>
        <p:spPr>
          <a:xfrm>
            <a:off x="3562348" y="1620936"/>
            <a:ext cx="1844037" cy="276999"/>
          </a:xfrm>
          <a:prstGeom prst="rect">
            <a:avLst/>
          </a:prstGeom>
          <a:noFill/>
        </p:spPr>
        <p:txBody>
          <a:bodyPr wrap="square" rtlCol="0">
            <a:spAutoFit/>
          </a:bodyPr>
          <a:lstStyle/>
          <a:p>
            <a:pPr algn="ctr"/>
            <a:r>
              <a:rPr lang="en-US" sz="1200" dirty="0">
                <a:solidFill>
                  <a:schemeClr val="tx1"/>
                </a:solidFill>
              </a:rPr>
              <a:t>$ per share</a:t>
            </a:r>
          </a:p>
        </p:txBody>
      </p:sp>
      <p:sp>
        <p:nvSpPr>
          <p:cNvPr id="35" name="TextBox 34">
            <a:extLst>
              <a:ext uri="{FF2B5EF4-FFF2-40B4-BE49-F238E27FC236}">
                <a16:creationId xmlns:a16="http://schemas.microsoft.com/office/drawing/2014/main" id="{53860C97-AD10-4AAD-A0CE-B08AF8C998C0}"/>
              </a:ext>
            </a:extLst>
          </p:cNvPr>
          <p:cNvSpPr txBox="1"/>
          <p:nvPr userDrawn="1"/>
        </p:nvSpPr>
        <p:spPr>
          <a:xfrm>
            <a:off x="534169" y="3013418"/>
            <a:ext cx="2320400" cy="2807948"/>
          </a:xfrm>
          <a:prstGeom prst="rect">
            <a:avLst/>
          </a:prstGeom>
          <a:noFill/>
        </p:spPr>
        <p:txBody>
          <a:bodyPr wrap="square" rtlCol="0">
            <a:spAutoFit/>
          </a:bodyPr>
          <a:lstStyle/>
          <a:p>
            <a:pPr>
              <a:lnSpc>
                <a:spcPct val="114000"/>
              </a:lnSpc>
            </a:pPr>
            <a:r>
              <a:rPr lang="en-US" sz="1200" dirty="0"/>
              <a:t>Let’s say you have $6,000 to invest. Instead of investing it all at once, consider investing regularly every six months to take advantage of dollar cost averaging.</a:t>
            </a:r>
          </a:p>
          <a:p>
            <a:pPr>
              <a:lnSpc>
                <a:spcPct val="114000"/>
              </a:lnSpc>
            </a:pPr>
            <a:endParaRPr lang="en-US" sz="1200" dirty="0"/>
          </a:p>
          <a:p>
            <a:pPr>
              <a:lnSpc>
                <a:spcPct val="114000"/>
              </a:lnSpc>
            </a:pPr>
            <a:r>
              <a:rPr lang="en-US" sz="1200" dirty="0"/>
              <a:t>For the same investment amount, you may be able to get more shares. This is because dollar cost averaging lowers your market risk by averaging prices out.</a:t>
            </a:r>
          </a:p>
        </p:txBody>
      </p:sp>
      <p:sp>
        <p:nvSpPr>
          <p:cNvPr id="36" name="TextBox 35">
            <a:extLst>
              <a:ext uri="{FF2B5EF4-FFF2-40B4-BE49-F238E27FC236}">
                <a16:creationId xmlns:a16="http://schemas.microsoft.com/office/drawing/2014/main" id="{FB4676FE-C61E-4AB7-8E7F-718707620C05}"/>
              </a:ext>
            </a:extLst>
          </p:cNvPr>
          <p:cNvSpPr txBox="1"/>
          <p:nvPr userDrawn="1"/>
        </p:nvSpPr>
        <p:spPr>
          <a:xfrm>
            <a:off x="10644318" y="3263373"/>
            <a:ext cx="1088668" cy="1031051"/>
          </a:xfrm>
          <a:prstGeom prst="rect">
            <a:avLst/>
          </a:prstGeom>
          <a:solidFill>
            <a:schemeClr val="accent1"/>
          </a:solidFill>
          <a:ln>
            <a:noFill/>
          </a:ln>
          <a:effectLst/>
        </p:spPr>
        <p:txBody>
          <a:bodyPr wrap="square" rtlCol="0">
            <a:spAutoFit/>
          </a:bodyPr>
          <a:lstStyle/>
          <a:p>
            <a:pPr algn="ctr"/>
            <a:r>
              <a:rPr lang="en-US" sz="1400" b="1" dirty="0">
                <a:solidFill>
                  <a:schemeClr val="bg1"/>
                </a:solidFill>
                <a:latin typeface="Georgia" panose="02040502050405020303" pitchFamily="18" charset="0"/>
              </a:rPr>
              <a:t>600 shares </a:t>
            </a:r>
            <a:br>
              <a:rPr lang="en-US" sz="1400" b="1" dirty="0">
                <a:solidFill>
                  <a:schemeClr val="bg1"/>
                </a:solidFill>
              </a:rPr>
            </a:br>
            <a:r>
              <a:rPr lang="en-US" sz="1100" dirty="0">
                <a:solidFill>
                  <a:schemeClr val="bg1"/>
                </a:solidFill>
              </a:rPr>
              <a:t>at a fixed price of $10 per share</a:t>
            </a:r>
          </a:p>
        </p:txBody>
      </p:sp>
      <p:sp>
        <p:nvSpPr>
          <p:cNvPr id="37" name="TextBox 36">
            <a:extLst>
              <a:ext uri="{FF2B5EF4-FFF2-40B4-BE49-F238E27FC236}">
                <a16:creationId xmlns:a16="http://schemas.microsoft.com/office/drawing/2014/main" id="{B6ACFD46-FCFB-40BE-9FF0-DE1156B31497}"/>
              </a:ext>
            </a:extLst>
          </p:cNvPr>
          <p:cNvSpPr txBox="1"/>
          <p:nvPr userDrawn="1"/>
        </p:nvSpPr>
        <p:spPr>
          <a:xfrm>
            <a:off x="10053799" y="1206037"/>
            <a:ext cx="1088668" cy="1031051"/>
          </a:xfrm>
          <a:prstGeom prst="rect">
            <a:avLst/>
          </a:prstGeom>
          <a:solidFill>
            <a:schemeClr val="accent4"/>
          </a:solidFill>
          <a:ln>
            <a:noFill/>
          </a:ln>
          <a:effectLst/>
        </p:spPr>
        <p:txBody>
          <a:bodyPr wrap="square" rtlCol="0">
            <a:spAutoFit/>
          </a:bodyPr>
          <a:lstStyle/>
          <a:p>
            <a:pPr algn="ctr"/>
            <a:r>
              <a:rPr lang="en-US" sz="1400" b="1" dirty="0">
                <a:solidFill>
                  <a:schemeClr val="bg1"/>
                </a:solidFill>
                <a:latin typeface="Georgia" panose="02040502050405020303" pitchFamily="18" charset="0"/>
              </a:rPr>
              <a:t>679</a:t>
            </a:r>
            <a:br>
              <a:rPr lang="en-US" sz="1400" b="1" dirty="0">
                <a:solidFill>
                  <a:schemeClr val="bg1"/>
                </a:solidFill>
                <a:latin typeface="Georgia" panose="02040502050405020303" pitchFamily="18" charset="0"/>
              </a:rPr>
            </a:br>
            <a:r>
              <a:rPr lang="en-US" sz="1400" b="1" dirty="0">
                <a:solidFill>
                  <a:schemeClr val="bg1"/>
                </a:solidFill>
                <a:latin typeface="Georgia" panose="02040502050405020303" pitchFamily="18" charset="0"/>
              </a:rPr>
              <a:t>shares </a:t>
            </a:r>
            <a:br>
              <a:rPr lang="en-US" sz="1400" b="1" dirty="0">
                <a:solidFill>
                  <a:schemeClr val="bg1"/>
                </a:solidFill>
              </a:rPr>
            </a:br>
            <a:r>
              <a:rPr lang="en-US" sz="1100" dirty="0">
                <a:solidFill>
                  <a:schemeClr val="bg1"/>
                </a:solidFill>
              </a:rPr>
              <a:t>at an average price of $8.85 per share</a:t>
            </a:r>
          </a:p>
        </p:txBody>
      </p:sp>
      <p:sp>
        <p:nvSpPr>
          <p:cNvPr id="38" name="Isosceles Triangle 37">
            <a:extLst>
              <a:ext uri="{FF2B5EF4-FFF2-40B4-BE49-F238E27FC236}">
                <a16:creationId xmlns:a16="http://schemas.microsoft.com/office/drawing/2014/main" id="{A2895ACF-6BF8-42E5-92D6-040002C10A76}"/>
              </a:ext>
            </a:extLst>
          </p:cNvPr>
          <p:cNvSpPr/>
          <p:nvPr userDrawn="1"/>
        </p:nvSpPr>
        <p:spPr>
          <a:xfrm>
            <a:off x="3887852" y="5642469"/>
            <a:ext cx="245995" cy="174385"/>
          </a:xfrm>
          <a:prstGeom prst="triangl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Isosceles Triangle 38">
            <a:extLst>
              <a:ext uri="{FF2B5EF4-FFF2-40B4-BE49-F238E27FC236}">
                <a16:creationId xmlns:a16="http://schemas.microsoft.com/office/drawing/2014/main" id="{15999E60-19A4-40B8-A530-3EC988988253}"/>
              </a:ext>
            </a:extLst>
          </p:cNvPr>
          <p:cNvSpPr/>
          <p:nvPr userDrawn="1"/>
        </p:nvSpPr>
        <p:spPr>
          <a:xfrm>
            <a:off x="5392088" y="5642469"/>
            <a:ext cx="245995" cy="174385"/>
          </a:xfrm>
          <a:prstGeom prst="triangl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Isosceles Triangle 39">
            <a:extLst>
              <a:ext uri="{FF2B5EF4-FFF2-40B4-BE49-F238E27FC236}">
                <a16:creationId xmlns:a16="http://schemas.microsoft.com/office/drawing/2014/main" id="{17AC8A05-4D40-478F-8600-C8625EBDB683}"/>
              </a:ext>
            </a:extLst>
          </p:cNvPr>
          <p:cNvSpPr/>
          <p:nvPr userDrawn="1"/>
        </p:nvSpPr>
        <p:spPr>
          <a:xfrm>
            <a:off x="6833554" y="5642469"/>
            <a:ext cx="245995" cy="174385"/>
          </a:xfrm>
          <a:prstGeom prst="triangl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Isosceles Triangle 40">
            <a:extLst>
              <a:ext uri="{FF2B5EF4-FFF2-40B4-BE49-F238E27FC236}">
                <a16:creationId xmlns:a16="http://schemas.microsoft.com/office/drawing/2014/main" id="{8701C158-C50F-48A6-B495-B39842BC86B2}"/>
              </a:ext>
            </a:extLst>
          </p:cNvPr>
          <p:cNvSpPr/>
          <p:nvPr userDrawn="1"/>
        </p:nvSpPr>
        <p:spPr>
          <a:xfrm>
            <a:off x="8217342" y="5642469"/>
            <a:ext cx="245995" cy="174385"/>
          </a:xfrm>
          <a:prstGeom prst="triangl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Isosceles Triangle 41">
            <a:extLst>
              <a:ext uri="{FF2B5EF4-FFF2-40B4-BE49-F238E27FC236}">
                <a16:creationId xmlns:a16="http://schemas.microsoft.com/office/drawing/2014/main" id="{1007852E-0CE4-44BC-9F52-7C8689499832}"/>
              </a:ext>
            </a:extLst>
          </p:cNvPr>
          <p:cNvSpPr/>
          <p:nvPr userDrawn="1"/>
        </p:nvSpPr>
        <p:spPr>
          <a:xfrm>
            <a:off x="9598920" y="5642469"/>
            <a:ext cx="245995" cy="174385"/>
          </a:xfrm>
          <a:prstGeom prst="triangl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Isosceles Triangle 42">
            <a:extLst>
              <a:ext uri="{FF2B5EF4-FFF2-40B4-BE49-F238E27FC236}">
                <a16:creationId xmlns:a16="http://schemas.microsoft.com/office/drawing/2014/main" id="{C1344021-583A-4B98-9C97-7515CE51D701}"/>
              </a:ext>
            </a:extLst>
          </p:cNvPr>
          <p:cNvSpPr/>
          <p:nvPr userDrawn="1"/>
        </p:nvSpPr>
        <p:spPr>
          <a:xfrm>
            <a:off x="11006553" y="5642469"/>
            <a:ext cx="245995" cy="174385"/>
          </a:xfrm>
          <a:prstGeom prst="triangl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5" name="Picture 8">
            <a:extLst>
              <a:ext uri="{FF2B5EF4-FFF2-40B4-BE49-F238E27FC236}">
                <a16:creationId xmlns:a16="http://schemas.microsoft.com/office/drawing/2014/main" id="{77733B0E-801B-435C-9860-9F7C890257F4}"/>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47" name="Text Placeholder 1">
            <a:extLst>
              <a:ext uri="{FF2B5EF4-FFF2-40B4-BE49-F238E27FC236}">
                <a16:creationId xmlns:a16="http://schemas.microsoft.com/office/drawing/2014/main" id="{8051EE27-8679-46CF-AD7D-9ECC412AC149}"/>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GETTING STARTED</a:t>
            </a:r>
          </a:p>
        </p:txBody>
      </p:sp>
      <p:sp>
        <p:nvSpPr>
          <p:cNvPr id="48" name="Text Placeholder 1">
            <a:extLst>
              <a:ext uri="{FF2B5EF4-FFF2-40B4-BE49-F238E27FC236}">
                <a16:creationId xmlns:a16="http://schemas.microsoft.com/office/drawing/2014/main" id="{FBDE8B9D-319B-4F03-AD9F-127E0D782E09}"/>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Tree>
    <p:extLst>
      <p:ext uri="{BB962C8B-B14F-4D97-AF65-F5344CB8AC3E}">
        <p14:creationId xmlns:p14="http://schemas.microsoft.com/office/powerpoint/2010/main" val="15090458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BA_WaysInvestinStock">
    <p:spTree>
      <p:nvGrpSpPr>
        <p:cNvPr id="1" name=""/>
        <p:cNvGrpSpPr/>
        <p:nvPr/>
      </p:nvGrpSpPr>
      <p:grpSpPr>
        <a:xfrm>
          <a:off x="0" y="0"/>
          <a:ext cx="0" cy="0"/>
          <a:chOff x="0" y="0"/>
          <a:chExt cx="0" cy="0"/>
        </a:xfrm>
      </p:grpSpPr>
      <p:pic>
        <p:nvPicPr>
          <p:cNvPr id="12" name="Picture 11" descr="A picture containing text, vector graphics&#10;&#10;Description automatically generated">
            <a:extLst>
              <a:ext uri="{FF2B5EF4-FFF2-40B4-BE49-F238E27FC236}">
                <a16:creationId xmlns:a16="http://schemas.microsoft.com/office/drawing/2014/main" id="{277FC2F4-2133-BC41-AC00-D89D446AE7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92975" y="492711"/>
            <a:ext cx="4916847" cy="3134490"/>
          </a:xfrm>
          <a:prstGeom prst="rect">
            <a:avLst/>
          </a:prstGeom>
        </p:spPr>
      </p:pic>
      <p:sp>
        <p:nvSpPr>
          <p:cNvPr id="27" name="Rectangle 26">
            <a:extLst>
              <a:ext uri="{FF2B5EF4-FFF2-40B4-BE49-F238E27FC236}">
                <a16:creationId xmlns:a16="http://schemas.microsoft.com/office/drawing/2014/main" id="{D5E7878C-47D7-D240-9D95-BBD7B448F002}"/>
              </a:ext>
            </a:extLst>
          </p:cNvPr>
          <p:cNvSpPr/>
          <p:nvPr userDrawn="1"/>
        </p:nvSpPr>
        <p:spPr>
          <a:xfrm>
            <a:off x="6533974" y="3346704"/>
            <a:ext cx="1664208" cy="65836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426F17F-1F0A-3D49-B667-F57CB1D91984}"/>
              </a:ext>
            </a:extLst>
          </p:cNvPr>
          <p:cNvSpPr/>
          <p:nvPr userDrawn="1"/>
        </p:nvSpPr>
        <p:spPr>
          <a:xfrm>
            <a:off x="8386220" y="3346704"/>
            <a:ext cx="1664208" cy="658368"/>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8A70C66C-8F94-F749-A192-59AB27F9844E}"/>
              </a:ext>
            </a:extLst>
          </p:cNvPr>
          <p:cNvSpPr/>
          <p:nvPr userDrawn="1"/>
        </p:nvSpPr>
        <p:spPr>
          <a:xfrm>
            <a:off x="10238466" y="3346704"/>
            <a:ext cx="1664208" cy="658368"/>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BE6D4AA-C841-AA49-A975-DA0B2D7C3E37}"/>
              </a:ext>
            </a:extLst>
          </p:cNvPr>
          <p:cNvSpPr/>
          <p:nvPr userDrawn="1"/>
        </p:nvSpPr>
        <p:spPr>
          <a:xfrm>
            <a:off x="4681728" y="3346704"/>
            <a:ext cx="1664208" cy="65836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0B1DD199-3D13-4EB7-951F-11B4B1427396}"/>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 Placeholder 1">
            <a:extLst>
              <a:ext uri="{FF2B5EF4-FFF2-40B4-BE49-F238E27FC236}">
                <a16:creationId xmlns:a16="http://schemas.microsoft.com/office/drawing/2014/main" id="{69A3E1B3-8EE5-4249-BE96-DC159B78E68C}"/>
              </a:ext>
            </a:extLst>
          </p:cNvPr>
          <p:cNvSpPr txBox="1">
            <a:spLocks/>
          </p:cNvSpPr>
          <p:nvPr userDrawn="1"/>
        </p:nvSpPr>
        <p:spPr>
          <a:xfrm>
            <a:off x="482112" y="1348277"/>
            <a:ext cx="3985716"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Ways to Invest in Stocks</a:t>
            </a:r>
          </a:p>
        </p:txBody>
      </p:sp>
      <p:sp>
        <p:nvSpPr>
          <p:cNvPr id="35" name="TextBox 34">
            <a:extLst>
              <a:ext uri="{FF2B5EF4-FFF2-40B4-BE49-F238E27FC236}">
                <a16:creationId xmlns:a16="http://schemas.microsoft.com/office/drawing/2014/main" id="{53860C97-AD10-4AAD-A0CE-B08AF8C998C0}"/>
              </a:ext>
            </a:extLst>
          </p:cNvPr>
          <p:cNvSpPr txBox="1"/>
          <p:nvPr userDrawn="1"/>
        </p:nvSpPr>
        <p:spPr>
          <a:xfrm>
            <a:off x="534168" y="3013418"/>
            <a:ext cx="3933660" cy="3228961"/>
          </a:xfrm>
          <a:prstGeom prst="rect">
            <a:avLst/>
          </a:prstGeom>
          <a:noFill/>
        </p:spPr>
        <p:txBody>
          <a:bodyPr wrap="square" rtlCol="0">
            <a:spAutoFit/>
          </a:bodyPr>
          <a:lstStyle/>
          <a:p>
            <a:pPr>
              <a:lnSpc>
                <a:spcPct val="114000"/>
              </a:lnSpc>
            </a:pPr>
            <a:r>
              <a:rPr lang="en-US" sz="1200" dirty="0"/>
              <a:t>There are several strategies used when investing in stocks, including</a:t>
            </a:r>
          </a:p>
          <a:p>
            <a:pPr marL="171450" indent="-171450">
              <a:lnSpc>
                <a:spcPct val="114000"/>
              </a:lnSpc>
              <a:buFont typeface="Arial" panose="020B0604020202020204" pitchFamily="34" charset="0"/>
              <a:buChar char="•"/>
            </a:pPr>
            <a:r>
              <a:rPr lang="en-US" sz="1200" dirty="0"/>
              <a:t>Value investing;</a:t>
            </a:r>
          </a:p>
          <a:p>
            <a:pPr marL="171450" indent="-171450">
              <a:lnSpc>
                <a:spcPct val="114000"/>
              </a:lnSpc>
              <a:buFont typeface="Arial" panose="020B0604020202020204" pitchFamily="34" charset="0"/>
              <a:buChar char="•"/>
            </a:pPr>
            <a:r>
              <a:rPr lang="en-US" sz="1200" dirty="0"/>
              <a:t>Growth investing;</a:t>
            </a:r>
          </a:p>
          <a:p>
            <a:pPr marL="171450" indent="-171450">
              <a:lnSpc>
                <a:spcPct val="114000"/>
              </a:lnSpc>
              <a:buFont typeface="Arial" panose="020B0604020202020204" pitchFamily="34" charset="0"/>
              <a:buChar char="•"/>
            </a:pPr>
            <a:r>
              <a:rPr lang="en-US" sz="1200" dirty="0"/>
              <a:t>Momentum investing; and</a:t>
            </a:r>
          </a:p>
          <a:p>
            <a:pPr marL="171450" indent="-171450">
              <a:lnSpc>
                <a:spcPct val="114000"/>
              </a:lnSpc>
              <a:buFont typeface="Arial" panose="020B0604020202020204" pitchFamily="34" charset="0"/>
              <a:buChar char="•"/>
            </a:pPr>
            <a:r>
              <a:rPr lang="en-US" sz="1200" dirty="0"/>
              <a:t>Dollar cost averaging</a:t>
            </a:r>
          </a:p>
          <a:p>
            <a:pPr>
              <a:lnSpc>
                <a:spcPct val="114000"/>
              </a:lnSpc>
            </a:pPr>
            <a:endParaRPr lang="en-US" sz="1200" dirty="0"/>
          </a:p>
          <a:p>
            <a:pPr>
              <a:lnSpc>
                <a:spcPct val="114000"/>
              </a:lnSpc>
            </a:pPr>
            <a:r>
              <a:rPr lang="en-US" sz="1200" dirty="0"/>
              <a:t>Remember that investing in stocks is generally a long-term tactic. Before investing, you should have enough liquidity to fund short-term and emergency expenses. Stocks are an important part of a portfolio, but other asset classes should be integrated to create appropriate asset allocation and diversification. </a:t>
            </a:r>
            <a:br>
              <a:rPr lang="en-US" sz="1200" dirty="0"/>
            </a:br>
            <a:r>
              <a:rPr lang="en-US" sz="1200" dirty="0"/>
              <a:t>Every strategy has pros and cons that a financial advisor can help you weigh.</a:t>
            </a:r>
          </a:p>
        </p:txBody>
      </p:sp>
      <p:pic>
        <p:nvPicPr>
          <p:cNvPr id="45" name="Picture 8">
            <a:extLst>
              <a:ext uri="{FF2B5EF4-FFF2-40B4-BE49-F238E27FC236}">
                <a16:creationId xmlns:a16="http://schemas.microsoft.com/office/drawing/2014/main" id="{77733B0E-801B-435C-9860-9F7C890257F4}"/>
              </a:ext>
            </a:extLst>
          </p:cNvPr>
          <p:cNvPicPr>
            <a:picLocks noChangeAspect="1"/>
          </p:cNvPicPr>
          <p:nvPr userDrawn="1"/>
        </p:nvPicPr>
        <p:blipFill>
          <a:blip r:embed="rId3"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47" name="Text Placeholder 1">
            <a:extLst>
              <a:ext uri="{FF2B5EF4-FFF2-40B4-BE49-F238E27FC236}">
                <a16:creationId xmlns:a16="http://schemas.microsoft.com/office/drawing/2014/main" id="{8051EE27-8679-46CF-AD7D-9ECC412AC149}"/>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GETTING STARTED</a:t>
            </a:r>
          </a:p>
        </p:txBody>
      </p:sp>
      <p:sp>
        <p:nvSpPr>
          <p:cNvPr id="48" name="Text Placeholder 1">
            <a:extLst>
              <a:ext uri="{FF2B5EF4-FFF2-40B4-BE49-F238E27FC236}">
                <a16:creationId xmlns:a16="http://schemas.microsoft.com/office/drawing/2014/main" id="{FBDE8B9D-319B-4F03-AD9F-127E0D782E09}"/>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2" name="TextBox 1">
            <a:extLst>
              <a:ext uri="{FF2B5EF4-FFF2-40B4-BE49-F238E27FC236}">
                <a16:creationId xmlns:a16="http://schemas.microsoft.com/office/drawing/2014/main" id="{B1F392F7-AA95-40E6-930C-8210F3D82F52}"/>
              </a:ext>
            </a:extLst>
          </p:cNvPr>
          <p:cNvSpPr txBox="1"/>
          <p:nvPr userDrawn="1"/>
        </p:nvSpPr>
        <p:spPr>
          <a:xfrm>
            <a:off x="4698884" y="3373708"/>
            <a:ext cx="1655008" cy="2508379"/>
          </a:xfrm>
          <a:prstGeom prst="rect">
            <a:avLst/>
          </a:prstGeom>
          <a:noFill/>
        </p:spPr>
        <p:txBody>
          <a:bodyPr wrap="square" rtlCol="0">
            <a:spAutoFit/>
          </a:bodyPr>
          <a:lstStyle/>
          <a:p>
            <a:pPr>
              <a:spcAft>
                <a:spcPts val="600"/>
              </a:spcAft>
            </a:pPr>
            <a:r>
              <a:rPr lang="en-US" sz="1600" b="1" dirty="0">
                <a:solidFill>
                  <a:schemeClr val="bg1"/>
                </a:solidFill>
              </a:rPr>
              <a:t>Value investing</a:t>
            </a:r>
          </a:p>
          <a:p>
            <a:br>
              <a:rPr lang="en-US" sz="1200" b="0" dirty="0">
                <a:solidFill>
                  <a:schemeClr val="tx1"/>
                </a:solidFill>
              </a:rPr>
            </a:br>
            <a:r>
              <a:rPr lang="en-US" sz="1200" b="0" dirty="0">
                <a:solidFill>
                  <a:schemeClr val="tx1"/>
                </a:solidFill>
              </a:rPr>
              <a:t>Love looking for a bargain? Value investing is a strategy </a:t>
            </a:r>
            <a:br>
              <a:rPr lang="en-US" sz="1200" b="0" dirty="0">
                <a:solidFill>
                  <a:schemeClr val="tx1"/>
                </a:solidFill>
              </a:rPr>
            </a:br>
            <a:r>
              <a:rPr lang="en-US" sz="1200" b="0" dirty="0">
                <a:solidFill>
                  <a:schemeClr val="tx1"/>
                </a:solidFill>
              </a:rPr>
              <a:t>that seeks out stocks that appear to be undervalued, often due to herd mentality </a:t>
            </a:r>
            <a:br>
              <a:rPr lang="en-US" sz="1200" b="0" dirty="0">
                <a:solidFill>
                  <a:schemeClr val="tx1"/>
                </a:solidFill>
              </a:rPr>
            </a:br>
            <a:r>
              <a:rPr lang="en-US" sz="1200" b="0" dirty="0">
                <a:solidFill>
                  <a:schemeClr val="tx1"/>
                </a:solidFill>
              </a:rPr>
              <a:t>and other investors’ reactions.</a:t>
            </a:r>
            <a:endParaRPr lang="en-US" sz="1200" dirty="0">
              <a:solidFill>
                <a:schemeClr val="tx1"/>
              </a:solidFill>
            </a:endParaRPr>
          </a:p>
        </p:txBody>
      </p:sp>
      <p:sp>
        <p:nvSpPr>
          <p:cNvPr id="22" name="TextBox 21">
            <a:extLst>
              <a:ext uri="{FF2B5EF4-FFF2-40B4-BE49-F238E27FC236}">
                <a16:creationId xmlns:a16="http://schemas.microsoft.com/office/drawing/2014/main" id="{9A2590D3-D27E-8A43-ACAC-438696AC4CDD}"/>
              </a:ext>
            </a:extLst>
          </p:cNvPr>
          <p:cNvSpPr txBox="1"/>
          <p:nvPr userDrawn="1"/>
        </p:nvSpPr>
        <p:spPr>
          <a:xfrm>
            <a:off x="6552464" y="3373708"/>
            <a:ext cx="1655008" cy="2877711"/>
          </a:xfrm>
          <a:prstGeom prst="rect">
            <a:avLst/>
          </a:prstGeom>
          <a:noFill/>
        </p:spPr>
        <p:txBody>
          <a:bodyPr wrap="square" rtlCol="0">
            <a:spAutoFit/>
          </a:bodyPr>
          <a:lstStyle/>
          <a:p>
            <a:pPr>
              <a:spcAft>
                <a:spcPts val="600"/>
              </a:spcAft>
            </a:pPr>
            <a:r>
              <a:rPr lang="en-US" sz="1600" b="1" dirty="0">
                <a:solidFill>
                  <a:schemeClr val="bg1"/>
                </a:solidFill>
              </a:rPr>
              <a:t>Growth investing</a:t>
            </a:r>
          </a:p>
          <a:p>
            <a:br>
              <a:rPr lang="en-US" sz="1200" b="0" dirty="0">
                <a:solidFill>
                  <a:schemeClr val="tx1"/>
                </a:solidFill>
              </a:rPr>
            </a:br>
            <a:r>
              <a:rPr lang="en-US" sz="1200" b="0" dirty="0">
                <a:solidFill>
                  <a:schemeClr val="tx1"/>
                </a:solidFill>
              </a:rPr>
              <a:t>Growth investors look for stocks with the potential to offer strong upside in the future. Growth investors understand that patience is key, and dividends may be low or non-existent while a </a:t>
            </a:r>
            <a:br>
              <a:rPr lang="en-US" sz="1200" b="0" dirty="0">
                <a:solidFill>
                  <a:schemeClr val="tx1"/>
                </a:solidFill>
              </a:rPr>
            </a:br>
            <a:r>
              <a:rPr lang="en-US" sz="1200" b="0" dirty="0">
                <a:solidFill>
                  <a:schemeClr val="tx1"/>
                </a:solidFill>
              </a:rPr>
              <a:t>company expands.</a:t>
            </a:r>
            <a:endParaRPr lang="en-US" sz="1200" dirty="0">
              <a:solidFill>
                <a:schemeClr val="tx1"/>
              </a:solidFill>
            </a:endParaRPr>
          </a:p>
        </p:txBody>
      </p:sp>
      <p:sp>
        <p:nvSpPr>
          <p:cNvPr id="23" name="TextBox 22">
            <a:extLst>
              <a:ext uri="{FF2B5EF4-FFF2-40B4-BE49-F238E27FC236}">
                <a16:creationId xmlns:a16="http://schemas.microsoft.com/office/drawing/2014/main" id="{EDA8527C-3446-2447-8368-66705AD0BD33}"/>
              </a:ext>
            </a:extLst>
          </p:cNvPr>
          <p:cNvSpPr txBox="1"/>
          <p:nvPr userDrawn="1"/>
        </p:nvSpPr>
        <p:spPr>
          <a:xfrm>
            <a:off x="8406044" y="3373708"/>
            <a:ext cx="1655008" cy="2323713"/>
          </a:xfrm>
          <a:prstGeom prst="rect">
            <a:avLst/>
          </a:prstGeom>
          <a:noFill/>
        </p:spPr>
        <p:txBody>
          <a:bodyPr wrap="square" rtlCol="0">
            <a:spAutoFit/>
          </a:bodyPr>
          <a:lstStyle/>
          <a:p>
            <a:pPr>
              <a:spcAft>
                <a:spcPts val="600"/>
              </a:spcAft>
            </a:pPr>
            <a:r>
              <a:rPr lang="en-US" sz="1600" b="1" dirty="0">
                <a:solidFill>
                  <a:schemeClr val="bg1"/>
                </a:solidFill>
              </a:rPr>
              <a:t>Momentum investing</a:t>
            </a:r>
          </a:p>
          <a:p>
            <a:br>
              <a:rPr lang="en-US" sz="1200" b="0" dirty="0">
                <a:solidFill>
                  <a:schemeClr val="tx1"/>
                </a:solidFill>
              </a:rPr>
            </a:br>
            <a:r>
              <a:rPr lang="en-US" sz="1200" b="0" dirty="0">
                <a:solidFill>
                  <a:schemeClr val="tx1"/>
                </a:solidFill>
              </a:rPr>
              <a:t>Momentum investors ride trends to buy rising stocks and sell declining stocks. This strategy often moves quickly and may employ short-selling, which can be risky.</a:t>
            </a:r>
            <a:endParaRPr lang="en-US" sz="1200" dirty="0">
              <a:solidFill>
                <a:schemeClr val="tx1"/>
              </a:solidFill>
            </a:endParaRPr>
          </a:p>
        </p:txBody>
      </p:sp>
      <p:sp>
        <p:nvSpPr>
          <p:cNvPr id="26" name="TextBox 25">
            <a:extLst>
              <a:ext uri="{FF2B5EF4-FFF2-40B4-BE49-F238E27FC236}">
                <a16:creationId xmlns:a16="http://schemas.microsoft.com/office/drawing/2014/main" id="{22952281-1A2B-D340-B4F1-8E975C34D49F}"/>
              </a:ext>
            </a:extLst>
          </p:cNvPr>
          <p:cNvSpPr txBox="1"/>
          <p:nvPr userDrawn="1"/>
        </p:nvSpPr>
        <p:spPr>
          <a:xfrm>
            <a:off x="10259624" y="3373708"/>
            <a:ext cx="1655008" cy="2877711"/>
          </a:xfrm>
          <a:prstGeom prst="rect">
            <a:avLst/>
          </a:prstGeom>
          <a:noFill/>
        </p:spPr>
        <p:txBody>
          <a:bodyPr wrap="square" rtlCol="0">
            <a:spAutoFit/>
          </a:bodyPr>
          <a:lstStyle/>
          <a:p>
            <a:pPr>
              <a:spcAft>
                <a:spcPts val="600"/>
              </a:spcAft>
            </a:pPr>
            <a:r>
              <a:rPr lang="en-US" sz="1600" b="1" dirty="0">
                <a:solidFill>
                  <a:schemeClr val="bg1"/>
                </a:solidFill>
              </a:rPr>
              <a:t>Dollar cost averaging</a:t>
            </a:r>
          </a:p>
          <a:p>
            <a:br>
              <a:rPr lang="en-US" sz="1200" b="0" dirty="0">
                <a:solidFill>
                  <a:schemeClr val="tx1"/>
                </a:solidFill>
              </a:rPr>
            </a:br>
            <a:r>
              <a:rPr lang="en-US" sz="1200" b="0" dirty="0">
                <a:solidFill>
                  <a:schemeClr val="tx1"/>
                </a:solidFill>
              </a:rPr>
              <a:t>Dollar cost averaging involves purchasing stocks over time rather than all at once. This strategy helps investors overcome the urge </a:t>
            </a:r>
            <a:br>
              <a:rPr lang="en-US" sz="1200" b="0" dirty="0">
                <a:solidFill>
                  <a:schemeClr val="tx1"/>
                </a:solidFill>
              </a:rPr>
            </a:br>
            <a:r>
              <a:rPr lang="en-US" sz="1200" b="0" dirty="0">
                <a:solidFill>
                  <a:schemeClr val="tx1"/>
                </a:solidFill>
              </a:rPr>
              <a:t>to try to time the market, and can be combined with other strategies.</a:t>
            </a:r>
            <a:endParaRPr lang="en-US" sz="1200" dirty="0">
              <a:solidFill>
                <a:schemeClr val="tx1"/>
              </a:solidFill>
            </a:endParaRPr>
          </a:p>
        </p:txBody>
      </p:sp>
    </p:spTree>
    <p:extLst>
      <p:ext uri="{BB962C8B-B14F-4D97-AF65-F5344CB8AC3E}">
        <p14:creationId xmlns:p14="http://schemas.microsoft.com/office/powerpoint/2010/main" val="182845066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WaysInvestinStock">
    <p:spTree>
      <p:nvGrpSpPr>
        <p:cNvPr id="1" name=""/>
        <p:cNvGrpSpPr/>
        <p:nvPr/>
      </p:nvGrpSpPr>
      <p:grpSpPr>
        <a:xfrm>
          <a:off x="0" y="0"/>
          <a:ext cx="0" cy="0"/>
          <a:chOff x="0" y="0"/>
          <a:chExt cx="0" cy="0"/>
        </a:xfrm>
      </p:grpSpPr>
      <p:pic>
        <p:nvPicPr>
          <p:cNvPr id="30" name="Picture 29" descr="A picture containing text, vector graphics&#10;&#10;Description automatically generated">
            <a:extLst>
              <a:ext uri="{FF2B5EF4-FFF2-40B4-BE49-F238E27FC236}">
                <a16:creationId xmlns:a16="http://schemas.microsoft.com/office/drawing/2014/main" id="{F875844E-EA92-8F44-AC29-BD297B70721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92975" y="492711"/>
            <a:ext cx="4916847" cy="3134490"/>
          </a:xfrm>
          <a:prstGeom prst="rect">
            <a:avLst/>
          </a:prstGeom>
        </p:spPr>
      </p:pic>
      <p:sp>
        <p:nvSpPr>
          <p:cNvPr id="44" name="Rectangle 43">
            <a:extLst>
              <a:ext uri="{FF2B5EF4-FFF2-40B4-BE49-F238E27FC236}">
                <a16:creationId xmlns:a16="http://schemas.microsoft.com/office/drawing/2014/main" id="{0B1DD199-3D13-4EB7-951F-11B4B1427396}"/>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 Placeholder 1">
            <a:extLst>
              <a:ext uri="{FF2B5EF4-FFF2-40B4-BE49-F238E27FC236}">
                <a16:creationId xmlns:a16="http://schemas.microsoft.com/office/drawing/2014/main" id="{69A3E1B3-8EE5-4249-BE96-DC159B78E68C}"/>
              </a:ext>
            </a:extLst>
          </p:cNvPr>
          <p:cNvSpPr txBox="1">
            <a:spLocks/>
          </p:cNvSpPr>
          <p:nvPr userDrawn="1"/>
        </p:nvSpPr>
        <p:spPr>
          <a:xfrm>
            <a:off x="482112" y="1348277"/>
            <a:ext cx="3985716"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Ways to Invest in Stocks</a:t>
            </a:r>
          </a:p>
        </p:txBody>
      </p:sp>
      <p:sp>
        <p:nvSpPr>
          <p:cNvPr id="35" name="TextBox 34">
            <a:extLst>
              <a:ext uri="{FF2B5EF4-FFF2-40B4-BE49-F238E27FC236}">
                <a16:creationId xmlns:a16="http://schemas.microsoft.com/office/drawing/2014/main" id="{53860C97-AD10-4AAD-A0CE-B08AF8C998C0}"/>
              </a:ext>
            </a:extLst>
          </p:cNvPr>
          <p:cNvSpPr txBox="1"/>
          <p:nvPr userDrawn="1"/>
        </p:nvSpPr>
        <p:spPr>
          <a:xfrm>
            <a:off x="534168" y="3013418"/>
            <a:ext cx="3933660" cy="3228961"/>
          </a:xfrm>
          <a:prstGeom prst="rect">
            <a:avLst/>
          </a:prstGeom>
          <a:noFill/>
        </p:spPr>
        <p:txBody>
          <a:bodyPr wrap="square" rtlCol="0">
            <a:spAutoFit/>
          </a:bodyPr>
          <a:lstStyle/>
          <a:p>
            <a:pPr>
              <a:lnSpc>
                <a:spcPct val="114000"/>
              </a:lnSpc>
            </a:pPr>
            <a:r>
              <a:rPr lang="en-US" sz="1200" dirty="0"/>
              <a:t>There are several strategies used when investing in stocks, including</a:t>
            </a:r>
          </a:p>
          <a:p>
            <a:pPr marL="171450" indent="-171450">
              <a:lnSpc>
                <a:spcPct val="114000"/>
              </a:lnSpc>
              <a:buFont typeface="Arial" panose="020B0604020202020204" pitchFamily="34" charset="0"/>
              <a:buChar char="•"/>
            </a:pPr>
            <a:r>
              <a:rPr lang="en-US" sz="1200" dirty="0"/>
              <a:t>Value investing;</a:t>
            </a:r>
          </a:p>
          <a:p>
            <a:pPr marL="171450" indent="-171450">
              <a:lnSpc>
                <a:spcPct val="114000"/>
              </a:lnSpc>
              <a:buFont typeface="Arial" panose="020B0604020202020204" pitchFamily="34" charset="0"/>
              <a:buChar char="•"/>
            </a:pPr>
            <a:r>
              <a:rPr lang="en-US" sz="1200" dirty="0"/>
              <a:t>Growth investing;</a:t>
            </a:r>
          </a:p>
          <a:p>
            <a:pPr marL="171450" indent="-171450">
              <a:lnSpc>
                <a:spcPct val="114000"/>
              </a:lnSpc>
              <a:buFont typeface="Arial" panose="020B0604020202020204" pitchFamily="34" charset="0"/>
              <a:buChar char="•"/>
            </a:pPr>
            <a:r>
              <a:rPr lang="en-US" sz="1200" dirty="0"/>
              <a:t>Momentum investing; and</a:t>
            </a:r>
          </a:p>
          <a:p>
            <a:pPr marL="171450" indent="-171450">
              <a:lnSpc>
                <a:spcPct val="114000"/>
              </a:lnSpc>
              <a:buFont typeface="Arial" panose="020B0604020202020204" pitchFamily="34" charset="0"/>
              <a:buChar char="•"/>
            </a:pPr>
            <a:r>
              <a:rPr lang="en-US" sz="1200" dirty="0"/>
              <a:t>Dollar cost averaging</a:t>
            </a:r>
          </a:p>
          <a:p>
            <a:pPr>
              <a:lnSpc>
                <a:spcPct val="114000"/>
              </a:lnSpc>
            </a:pPr>
            <a:endParaRPr lang="en-US" sz="1200" dirty="0"/>
          </a:p>
          <a:p>
            <a:pPr>
              <a:lnSpc>
                <a:spcPct val="114000"/>
              </a:lnSpc>
            </a:pPr>
            <a:r>
              <a:rPr lang="en-US" sz="1200" dirty="0"/>
              <a:t>Remember that investing in stocks is generally a long-term tactic. Before investing, you should have enough liquidity to fund short-term and emergency expenses. Stocks are an important part of a portfolio, but other asset classes should be integrated to create appropriate asset allocation and diversification. </a:t>
            </a:r>
            <a:br>
              <a:rPr lang="en-US" sz="1200" dirty="0"/>
            </a:br>
            <a:r>
              <a:rPr lang="en-US" sz="1200" dirty="0"/>
              <a:t>Every strategy has pros and cons that a financial advisor can help you weigh.</a:t>
            </a:r>
          </a:p>
        </p:txBody>
      </p:sp>
      <p:pic>
        <p:nvPicPr>
          <p:cNvPr id="45" name="Picture 8">
            <a:extLst>
              <a:ext uri="{FF2B5EF4-FFF2-40B4-BE49-F238E27FC236}">
                <a16:creationId xmlns:a16="http://schemas.microsoft.com/office/drawing/2014/main" id="{77733B0E-801B-435C-9860-9F7C890257F4}"/>
              </a:ext>
            </a:extLst>
          </p:cNvPr>
          <p:cNvPicPr>
            <a:picLocks noChangeAspect="1"/>
          </p:cNvPicPr>
          <p:nvPr userDrawn="1"/>
        </p:nvPicPr>
        <p:blipFill>
          <a:blip r:embed="rId3"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47" name="Text Placeholder 1">
            <a:extLst>
              <a:ext uri="{FF2B5EF4-FFF2-40B4-BE49-F238E27FC236}">
                <a16:creationId xmlns:a16="http://schemas.microsoft.com/office/drawing/2014/main" id="{8051EE27-8679-46CF-AD7D-9ECC412AC149}"/>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GETTING STARTED</a:t>
            </a:r>
          </a:p>
        </p:txBody>
      </p:sp>
      <p:sp>
        <p:nvSpPr>
          <p:cNvPr id="48" name="Text Placeholder 1">
            <a:extLst>
              <a:ext uri="{FF2B5EF4-FFF2-40B4-BE49-F238E27FC236}">
                <a16:creationId xmlns:a16="http://schemas.microsoft.com/office/drawing/2014/main" id="{FBDE8B9D-319B-4F03-AD9F-127E0D782E09}"/>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22" name="Rectangle 21">
            <a:extLst>
              <a:ext uri="{FF2B5EF4-FFF2-40B4-BE49-F238E27FC236}">
                <a16:creationId xmlns:a16="http://schemas.microsoft.com/office/drawing/2014/main" id="{B5C976B3-0CDC-9542-B8CA-7D00220D0BC8}"/>
              </a:ext>
            </a:extLst>
          </p:cNvPr>
          <p:cNvSpPr/>
          <p:nvPr userDrawn="1"/>
        </p:nvSpPr>
        <p:spPr>
          <a:xfrm>
            <a:off x="6533974" y="3346704"/>
            <a:ext cx="1664208" cy="65836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8B6B95BB-0312-F348-9A87-85F5968F7256}"/>
              </a:ext>
            </a:extLst>
          </p:cNvPr>
          <p:cNvSpPr/>
          <p:nvPr userDrawn="1"/>
        </p:nvSpPr>
        <p:spPr>
          <a:xfrm>
            <a:off x="8386220" y="3346704"/>
            <a:ext cx="1664208" cy="658368"/>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914B11C8-36D8-4A44-9319-20C9B54939FE}"/>
              </a:ext>
            </a:extLst>
          </p:cNvPr>
          <p:cNvSpPr/>
          <p:nvPr userDrawn="1"/>
        </p:nvSpPr>
        <p:spPr>
          <a:xfrm>
            <a:off x="10238466" y="3346704"/>
            <a:ext cx="1664208" cy="658368"/>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C202101-8272-5A46-A152-59AD104E6953}"/>
              </a:ext>
            </a:extLst>
          </p:cNvPr>
          <p:cNvSpPr/>
          <p:nvPr userDrawn="1"/>
        </p:nvSpPr>
        <p:spPr>
          <a:xfrm>
            <a:off x="4681728" y="3346704"/>
            <a:ext cx="1664208" cy="65836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32634130-88FB-754F-B6BA-5196FEE3B0C7}"/>
              </a:ext>
            </a:extLst>
          </p:cNvPr>
          <p:cNvSpPr txBox="1"/>
          <p:nvPr userDrawn="1"/>
        </p:nvSpPr>
        <p:spPr>
          <a:xfrm>
            <a:off x="4698884" y="3373708"/>
            <a:ext cx="1655008" cy="2508379"/>
          </a:xfrm>
          <a:prstGeom prst="rect">
            <a:avLst/>
          </a:prstGeom>
          <a:noFill/>
        </p:spPr>
        <p:txBody>
          <a:bodyPr wrap="square" rtlCol="0">
            <a:spAutoFit/>
          </a:bodyPr>
          <a:lstStyle/>
          <a:p>
            <a:pPr>
              <a:spcAft>
                <a:spcPts val="600"/>
              </a:spcAft>
            </a:pPr>
            <a:r>
              <a:rPr lang="en-US" sz="1600" b="1" dirty="0">
                <a:solidFill>
                  <a:schemeClr val="bg1"/>
                </a:solidFill>
              </a:rPr>
              <a:t>Value investing</a:t>
            </a:r>
          </a:p>
          <a:p>
            <a:br>
              <a:rPr lang="en-US" sz="1200" b="0" dirty="0">
                <a:solidFill>
                  <a:schemeClr val="tx1"/>
                </a:solidFill>
              </a:rPr>
            </a:br>
            <a:r>
              <a:rPr lang="en-US" sz="1200" b="0" dirty="0">
                <a:solidFill>
                  <a:schemeClr val="tx1"/>
                </a:solidFill>
              </a:rPr>
              <a:t>Love looking for a bargain? Value investing is a strategy </a:t>
            </a:r>
            <a:br>
              <a:rPr lang="en-US" sz="1200" b="0" dirty="0">
                <a:solidFill>
                  <a:schemeClr val="tx1"/>
                </a:solidFill>
              </a:rPr>
            </a:br>
            <a:r>
              <a:rPr lang="en-US" sz="1200" b="0" dirty="0">
                <a:solidFill>
                  <a:schemeClr val="tx1"/>
                </a:solidFill>
              </a:rPr>
              <a:t>that seeks out stocks that appear to be undervalued, often due to herd mentality </a:t>
            </a:r>
            <a:br>
              <a:rPr lang="en-US" sz="1200" b="0" dirty="0">
                <a:solidFill>
                  <a:schemeClr val="tx1"/>
                </a:solidFill>
              </a:rPr>
            </a:br>
            <a:r>
              <a:rPr lang="en-US" sz="1200" b="0" dirty="0">
                <a:solidFill>
                  <a:schemeClr val="tx1"/>
                </a:solidFill>
              </a:rPr>
              <a:t>and other investors’ reactions.</a:t>
            </a:r>
            <a:endParaRPr lang="en-US" sz="1200" dirty="0">
              <a:solidFill>
                <a:schemeClr val="tx1"/>
              </a:solidFill>
            </a:endParaRPr>
          </a:p>
        </p:txBody>
      </p:sp>
      <p:sp>
        <p:nvSpPr>
          <p:cNvPr id="27" name="TextBox 26">
            <a:extLst>
              <a:ext uri="{FF2B5EF4-FFF2-40B4-BE49-F238E27FC236}">
                <a16:creationId xmlns:a16="http://schemas.microsoft.com/office/drawing/2014/main" id="{8D7D5375-5B1D-5343-898C-35973D80968F}"/>
              </a:ext>
            </a:extLst>
          </p:cNvPr>
          <p:cNvSpPr txBox="1"/>
          <p:nvPr userDrawn="1"/>
        </p:nvSpPr>
        <p:spPr>
          <a:xfrm>
            <a:off x="6552464" y="3373708"/>
            <a:ext cx="1655008" cy="2877711"/>
          </a:xfrm>
          <a:prstGeom prst="rect">
            <a:avLst/>
          </a:prstGeom>
          <a:noFill/>
        </p:spPr>
        <p:txBody>
          <a:bodyPr wrap="square" rtlCol="0">
            <a:spAutoFit/>
          </a:bodyPr>
          <a:lstStyle/>
          <a:p>
            <a:pPr>
              <a:spcAft>
                <a:spcPts val="600"/>
              </a:spcAft>
            </a:pPr>
            <a:r>
              <a:rPr lang="en-US" sz="1600" b="1" dirty="0">
                <a:solidFill>
                  <a:schemeClr val="bg1"/>
                </a:solidFill>
              </a:rPr>
              <a:t>Growth investing</a:t>
            </a:r>
          </a:p>
          <a:p>
            <a:br>
              <a:rPr lang="en-US" sz="1200" b="0" dirty="0">
                <a:solidFill>
                  <a:schemeClr val="tx1"/>
                </a:solidFill>
              </a:rPr>
            </a:br>
            <a:r>
              <a:rPr lang="en-US" sz="1200" b="0" dirty="0">
                <a:solidFill>
                  <a:schemeClr val="tx1"/>
                </a:solidFill>
              </a:rPr>
              <a:t>Growth investors look for stocks with the potential to offer strong upside in the future. Growth investors understand that patience is key, and dividends may be low or non-existent while a </a:t>
            </a:r>
            <a:br>
              <a:rPr lang="en-US" sz="1200" b="0" dirty="0">
                <a:solidFill>
                  <a:schemeClr val="tx1"/>
                </a:solidFill>
              </a:rPr>
            </a:br>
            <a:r>
              <a:rPr lang="en-US" sz="1200" b="0" dirty="0">
                <a:solidFill>
                  <a:schemeClr val="tx1"/>
                </a:solidFill>
              </a:rPr>
              <a:t>company expands.</a:t>
            </a:r>
            <a:endParaRPr lang="en-US" sz="1200" dirty="0">
              <a:solidFill>
                <a:schemeClr val="tx1"/>
              </a:solidFill>
            </a:endParaRPr>
          </a:p>
        </p:txBody>
      </p:sp>
      <p:sp>
        <p:nvSpPr>
          <p:cNvPr id="28" name="TextBox 27">
            <a:extLst>
              <a:ext uri="{FF2B5EF4-FFF2-40B4-BE49-F238E27FC236}">
                <a16:creationId xmlns:a16="http://schemas.microsoft.com/office/drawing/2014/main" id="{6297ED01-0EF0-074F-9B8B-EBC2707BB473}"/>
              </a:ext>
            </a:extLst>
          </p:cNvPr>
          <p:cNvSpPr txBox="1"/>
          <p:nvPr userDrawn="1"/>
        </p:nvSpPr>
        <p:spPr>
          <a:xfrm>
            <a:off x="8406044" y="3373708"/>
            <a:ext cx="1655008" cy="2323713"/>
          </a:xfrm>
          <a:prstGeom prst="rect">
            <a:avLst/>
          </a:prstGeom>
          <a:noFill/>
        </p:spPr>
        <p:txBody>
          <a:bodyPr wrap="square" rtlCol="0">
            <a:spAutoFit/>
          </a:bodyPr>
          <a:lstStyle/>
          <a:p>
            <a:pPr>
              <a:spcAft>
                <a:spcPts val="600"/>
              </a:spcAft>
            </a:pPr>
            <a:r>
              <a:rPr lang="en-US" sz="1600" b="1" dirty="0">
                <a:solidFill>
                  <a:schemeClr val="bg1"/>
                </a:solidFill>
              </a:rPr>
              <a:t>Momentum investing</a:t>
            </a:r>
          </a:p>
          <a:p>
            <a:br>
              <a:rPr lang="en-US" sz="1200" b="0" dirty="0">
                <a:solidFill>
                  <a:schemeClr val="tx1"/>
                </a:solidFill>
              </a:rPr>
            </a:br>
            <a:r>
              <a:rPr lang="en-US" sz="1200" b="0" dirty="0">
                <a:solidFill>
                  <a:schemeClr val="tx1"/>
                </a:solidFill>
              </a:rPr>
              <a:t>Momentum investors ride trends to buy rising stocks and sell declining stocks. This strategy often moves quickly and may employ short-selling, which can be risky.</a:t>
            </a:r>
            <a:endParaRPr lang="en-US" sz="1200" dirty="0">
              <a:solidFill>
                <a:schemeClr val="tx1"/>
              </a:solidFill>
            </a:endParaRPr>
          </a:p>
        </p:txBody>
      </p:sp>
      <p:sp>
        <p:nvSpPr>
          <p:cNvPr id="29" name="TextBox 28">
            <a:extLst>
              <a:ext uri="{FF2B5EF4-FFF2-40B4-BE49-F238E27FC236}">
                <a16:creationId xmlns:a16="http://schemas.microsoft.com/office/drawing/2014/main" id="{BDE6549C-467B-F649-8DD6-20F99C294431}"/>
              </a:ext>
            </a:extLst>
          </p:cNvPr>
          <p:cNvSpPr txBox="1"/>
          <p:nvPr userDrawn="1"/>
        </p:nvSpPr>
        <p:spPr>
          <a:xfrm>
            <a:off x="10259624" y="3373708"/>
            <a:ext cx="1655008" cy="2877711"/>
          </a:xfrm>
          <a:prstGeom prst="rect">
            <a:avLst/>
          </a:prstGeom>
          <a:noFill/>
        </p:spPr>
        <p:txBody>
          <a:bodyPr wrap="square" rtlCol="0">
            <a:spAutoFit/>
          </a:bodyPr>
          <a:lstStyle/>
          <a:p>
            <a:pPr>
              <a:spcAft>
                <a:spcPts val="600"/>
              </a:spcAft>
            </a:pPr>
            <a:r>
              <a:rPr lang="en-US" sz="1600" b="1" dirty="0">
                <a:solidFill>
                  <a:schemeClr val="bg1"/>
                </a:solidFill>
              </a:rPr>
              <a:t>Dollar cost averaging</a:t>
            </a:r>
          </a:p>
          <a:p>
            <a:br>
              <a:rPr lang="en-US" sz="1200" b="0" dirty="0">
                <a:solidFill>
                  <a:schemeClr val="tx1"/>
                </a:solidFill>
              </a:rPr>
            </a:br>
            <a:r>
              <a:rPr lang="en-US" sz="1200" b="0" dirty="0">
                <a:solidFill>
                  <a:schemeClr val="tx1"/>
                </a:solidFill>
              </a:rPr>
              <a:t>Dollar cost averaging involves purchasing stocks over time rather than all at once. This strategy helps investors overcome the urge </a:t>
            </a:r>
            <a:br>
              <a:rPr lang="en-US" sz="1200" b="0" dirty="0">
                <a:solidFill>
                  <a:schemeClr val="tx1"/>
                </a:solidFill>
              </a:rPr>
            </a:br>
            <a:r>
              <a:rPr lang="en-US" sz="1200" b="0" dirty="0">
                <a:solidFill>
                  <a:schemeClr val="tx1"/>
                </a:solidFill>
              </a:rPr>
              <a:t>to try to time the market, and can be combined with other strategies.</a:t>
            </a:r>
            <a:endParaRPr lang="en-US" sz="1200" dirty="0">
              <a:solidFill>
                <a:schemeClr val="tx1"/>
              </a:solidFill>
            </a:endParaRPr>
          </a:p>
        </p:txBody>
      </p:sp>
    </p:spTree>
    <p:extLst>
      <p:ext uri="{BB962C8B-B14F-4D97-AF65-F5344CB8AC3E}">
        <p14:creationId xmlns:p14="http://schemas.microsoft.com/office/powerpoint/2010/main" val="2575960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BA_WaysInvestinBonds">
    <p:spTree>
      <p:nvGrpSpPr>
        <p:cNvPr id="1" name=""/>
        <p:cNvGrpSpPr/>
        <p:nvPr/>
      </p:nvGrpSpPr>
      <p:grpSpPr>
        <a:xfrm>
          <a:off x="0" y="0"/>
          <a:ext cx="0" cy="0"/>
          <a:chOff x="0" y="0"/>
          <a:chExt cx="0" cy="0"/>
        </a:xfrm>
      </p:grpSpPr>
      <p:pic>
        <p:nvPicPr>
          <p:cNvPr id="4" name="Picture 3" descr="A picture containing text, vector graphics&#10;&#10;Description automatically generated">
            <a:extLst>
              <a:ext uri="{FF2B5EF4-FFF2-40B4-BE49-F238E27FC236}">
                <a16:creationId xmlns:a16="http://schemas.microsoft.com/office/drawing/2014/main" id="{1D8DC6AB-1250-364A-A9EB-4C045C887E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99121" y="552413"/>
            <a:ext cx="4269430" cy="2992303"/>
          </a:xfrm>
          <a:prstGeom prst="rect">
            <a:avLst/>
          </a:prstGeom>
        </p:spPr>
      </p:pic>
      <p:sp>
        <p:nvSpPr>
          <p:cNvPr id="44" name="Rectangle 43">
            <a:extLst>
              <a:ext uri="{FF2B5EF4-FFF2-40B4-BE49-F238E27FC236}">
                <a16:creationId xmlns:a16="http://schemas.microsoft.com/office/drawing/2014/main" id="{0B1DD199-3D13-4EB7-951F-11B4B1427396}"/>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 Placeholder 1">
            <a:extLst>
              <a:ext uri="{FF2B5EF4-FFF2-40B4-BE49-F238E27FC236}">
                <a16:creationId xmlns:a16="http://schemas.microsoft.com/office/drawing/2014/main" id="{69A3E1B3-8EE5-4249-BE96-DC159B78E68C}"/>
              </a:ext>
            </a:extLst>
          </p:cNvPr>
          <p:cNvSpPr txBox="1">
            <a:spLocks/>
          </p:cNvSpPr>
          <p:nvPr userDrawn="1"/>
        </p:nvSpPr>
        <p:spPr>
          <a:xfrm>
            <a:off x="482112" y="1348277"/>
            <a:ext cx="3985716"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Ways to Invest in Bonds</a:t>
            </a:r>
          </a:p>
        </p:txBody>
      </p:sp>
      <p:sp>
        <p:nvSpPr>
          <p:cNvPr id="35" name="TextBox 34">
            <a:extLst>
              <a:ext uri="{FF2B5EF4-FFF2-40B4-BE49-F238E27FC236}">
                <a16:creationId xmlns:a16="http://schemas.microsoft.com/office/drawing/2014/main" id="{53860C97-AD10-4AAD-A0CE-B08AF8C998C0}"/>
              </a:ext>
            </a:extLst>
          </p:cNvPr>
          <p:cNvSpPr txBox="1"/>
          <p:nvPr userDrawn="1"/>
        </p:nvSpPr>
        <p:spPr>
          <a:xfrm>
            <a:off x="534168" y="3013418"/>
            <a:ext cx="3729222" cy="2807948"/>
          </a:xfrm>
          <a:prstGeom prst="rect">
            <a:avLst/>
          </a:prstGeom>
          <a:noFill/>
        </p:spPr>
        <p:txBody>
          <a:bodyPr wrap="square" rtlCol="0">
            <a:spAutoFit/>
          </a:bodyPr>
          <a:lstStyle/>
          <a:p>
            <a:pPr>
              <a:lnSpc>
                <a:spcPct val="114000"/>
              </a:lnSpc>
            </a:pPr>
            <a:r>
              <a:rPr lang="en-US" sz="1200" dirty="0"/>
              <a:t>Bonds are often looked to for their relative safety and predictable income stream. Four common strategies for bond investing include:</a:t>
            </a:r>
          </a:p>
          <a:p>
            <a:pPr marL="171450" indent="-171450">
              <a:lnSpc>
                <a:spcPct val="114000"/>
              </a:lnSpc>
              <a:buFont typeface="Arial" panose="020B0604020202020204" pitchFamily="34" charset="0"/>
              <a:buChar char="•"/>
            </a:pPr>
            <a:r>
              <a:rPr lang="en-US" sz="1200" dirty="0"/>
              <a:t>Passive;</a:t>
            </a:r>
          </a:p>
          <a:p>
            <a:pPr marL="171450" indent="-171450">
              <a:lnSpc>
                <a:spcPct val="114000"/>
              </a:lnSpc>
              <a:buFont typeface="Arial" panose="020B0604020202020204" pitchFamily="34" charset="0"/>
              <a:buChar char="•"/>
            </a:pPr>
            <a:r>
              <a:rPr lang="en-US" sz="1200" dirty="0"/>
              <a:t>Indexing, also known as "quasi-passive“;</a:t>
            </a:r>
          </a:p>
          <a:p>
            <a:pPr marL="171450" indent="-171450">
              <a:lnSpc>
                <a:spcPct val="114000"/>
              </a:lnSpc>
              <a:buFont typeface="Arial" panose="020B0604020202020204" pitchFamily="34" charset="0"/>
              <a:buChar char="•"/>
            </a:pPr>
            <a:r>
              <a:rPr lang="en-US" sz="1200" dirty="0"/>
              <a:t>Immunization, also known as  "quasi-active”; and</a:t>
            </a:r>
          </a:p>
          <a:p>
            <a:pPr marL="171450" indent="-171450">
              <a:lnSpc>
                <a:spcPct val="114000"/>
              </a:lnSpc>
              <a:buFont typeface="Arial" panose="020B0604020202020204" pitchFamily="34" charset="0"/>
              <a:buChar char="•"/>
            </a:pPr>
            <a:r>
              <a:rPr lang="en-US" sz="1200" dirty="0"/>
              <a:t>Active</a:t>
            </a:r>
          </a:p>
          <a:p>
            <a:pPr>
              <a:lnSpc>
                <a:spcPct val="114000"/>
              </a:lnSpc>
            </a:pPr>
            <a:endParaRPr lang="en-US" sz="1200" dirty="0"/>
          </a:p>
          <a:p>
            <a:pPr>
              <a:lnSpc>
                <a:spcPct val="114000"/>
              </a:lnSpc>
            </a:pPr>
            <a:r>
              <a:rPr lang="en-US" sz="1200" dirty="0"/>
              <a:t>Bonds play an important role in a portfolio, but other asset classes should be integrated to create appropriate asset allocation and diversification. </a:t>
            </a:r>
            <a:br>
              <a:rPr lang="en-US" sz="1200" dirty="0"/>
            </a:br>
            <a:r>
              <a:rPr lang="en-US" sz="1200" dirty="0"/>
              <a:t>Every strategy has pros and cons that a financial advisor can help you evaluate.</a:t>
            </a:r>
          </a:p>
        </p:txBody>
      </p:sp>
      <p:pic>
        <p:nvPicPr>
          <p:cNvPr id="45" name="Picture 8">
            <a:extLst>
              <a:ext uri="{FF2B5EF4-FFF2-40B4-BE49-F238E27FC236}">
                <a16:creationId xmlns:a16="http://schemas.microsoft.com/office/drawing/2014/main" id="{77733B0E-801B-435C-9860-9F7C890257F4}"/>
              </a:ext>
            </a:extLst>
          </p:cNvPr>
          <p:cNvPicPr>
            <a:picLocks noChangeAspect="1"/>
          </p:cNvPicPr>
          <p:nvPr userDrawn="1"/>
        </p:nvPicPr>
        <p:blipFill>
          <a:blip r:embed="rId3"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47" name="Text Placeholder 1">
            <a:extLst>
              <a:ext uri="{FF2B5EF4-FFF2-40B4-BE49-F238E27FC236}">
                <a16:creationId xmlns:a16="http://schemas.microsoft.com/office/drawing/2014/main" id="{8051EE27-8679-46CF-AD7D-9ECC412AC149}"/>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GETTING STARTED</a:t>
            </a:r>
          </a:p>
        </p:txBody>
      </p:sp>
      <p:sp>
        <p:nvSpPr>
          <p:cNvPr id="48" name="Text Placeholder 1">
            <a:extLst>
              <a:ext uri="{FF2B5EF4-FFF2-40B4-BE49-F238E27FC236}">
                <a16:creationId xmlns:a16="http://schemas.microsoft.com/office/drawing/2014/main" id="{FBDE8B9D-319B-4F03-AD9F-127E0D782E09}"/>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36" name="Rectangle 35">
            <a:extLst>
              <a:ext uri="{FF2B5EF4-FFF2-40B4-BE49-F238E27FC236}">
                <a16:creationId xmlns:a16="http://schemas.microsoft.com/office/drawing/2014/main" id="{848FB25B-803C-0341-AE3C-CCFB94BACA98}"/>
              </a:ext>
            </a:extLst>
          </p:cNvPr>
          <p:cNvSpPr/>
          <p:nvPr userDrawn="1"/>
        </p:nvSpPr>
        <p:spPr>
          <a:xfrm>
            <a:off x="6393004" y="3140964"/>
            <a:ext cx="1801974" cy="65836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1815041C-1966-0046-A372-2A7B78DC8B95}"/>
              </a:ext>
            </a:extLst>
          </p:cNvPr>
          <p:cNvSpPr/>
          <p:nvPr userDrawn="1"/>
        </p:nvSpPr>
        <p:spPr>
          <a:xfrm>
            <a:off x="8298590" y="3140964"/>
            <a:ext cx="1801974" cy="658368"/>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FF70D29F-3754-8F49-A5C8-CAC4E8EFE42D}"/>
              </a:ext>
            </a:extLst>
          </p:cNvPr>
          <p:cNvSpPr/>
          <p:nvPr userDrawn="1"/>
        </p:nvSpPr>
        <p:spPr>
          <a:xfrm>
            <a:off x="10204176" y="3140964"/>
            <a:ext cx="1801974" cy="658368"/>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2FA57832-098E-464C-B050-3692B77E5461}"/>
              </a:ext>
            </a:extLst>
          </p:cNvPr>
          <p:cNvSpPr/>
          <p:nvPr userDrawn="1"/>
        </p:nvSpPr>
        <p:spPr>
          <a:xfrm>
            <a:off x="4487418" y="3140964"/>
            <a:ext cx="1801974" cy="65836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0CCC1093-1598-E94E-8306-7631A4CD16B0}"/>
              </a:ext>
            </a:extLst>
          </p:cNvPr>
          <p:cNvSpPr txBox="1"/>
          <p:nvPr userDrawn="1"/>
        </p:nvSpPr>
        <p:spPr>
          <a:xfrm>
            <a:off x="4504574" y="3167968"/>
            <a:ext cx="1801974" cy="2385268"/>
          </a:xfrm>
          <a:prstGeom prst="rect">
            <a:avLst/>
          </a:prstGeom>
          <a:noFill/>
        </p:spPr>
        <p:txBody>
          <a:bodyPr wrap="square" rtlCol="0">
            <a:spAutoFit/>
          </a:bodyPr>
          <a:lstStyle/>
          <a:p>
            <a:pPr>
              <a:spcAft>
                <a:spcPts val="600"/>
              </a:spcAft>
            </a:pPr>
            <a:r>
              <a:rPr lang="en-US" sz="1600" b="1" dirty="0">
                <a:solidFill>
                  <a:schemeClr val="bg1"/>
                </a:solidFill>
              </a:rPr>
              <a:t>Passive</a:t>
            </a:r>
            <a:br>
              <a:rPr lang="en-US" sz="1600" b="1" dirty="0">
                <a:solidFill>
                  <a:schemeClr val="bg1"/>
                </a:solidFill>
              </a:rPr>
            </a:br>
            <a:br>
              <a:rPr lang="en-US" sz="1600" b="1" dirty="0">
                <a:solidFill>
                  <a:schemeClr val="bg1"/>
                </a:solidFill>
              </a:rPr>
            </a:br>
            <a:endParaRPr lang="en-US" sz="1600" b="1" dirty="0">
              <a:solidFill>
                <a:schemeClr val="bg1"/>
              </a:solidFill>
            </a:endParaRPr>
          </a:p>
          <a:p>
            <a:r>
              <a:rPr lang="en-US" sz="1200" b="0" dirty="0">
                <a:solidFill>
                  <a:schemeClr val="tx1"/>
                </a:solidFill>
              </a:rPr>
              <a:t>Passive bond investing involves buying a bond (usually a high-quality, </a:t>
            </a:r>
            <a:br>
              <a:rPr lang="en-US" sz="1200" b="0" dirty="0">
                <a:solidFill>
                  <a:schemeClr val="tx1"/>
                </a:solidFill>
              </a:rPr>
            </a:br>
            <a:r>
              <a:rPr lang="en-US" sz="1200" b="0" dirty="0">
                <a:solidFill>
                  <a:schemeClr val="tx1"/>
                </a:solidFill>
              </a:rPr>
              <a:t>non-callable bond) and holding it until it matures. This method offers stability and predictable income.</a:t>
            </a:r>
            <a:endParaRPr lang="en-US" sz="1200" dirty="0">
              <a:solidFill>
                <a:schemeClr val="tx1"/>
              </a:solidFill>
            </a:endParaRPr>
          </a:p>
        </p:txBody>
      </p:sp>
      <p:sp>
        <p:nvSpPr>
          <p:cNvPr id="41" name="TextBox 40">
            <a:extLst>
              <a:ext uri="{FF2B5EF4-FFF2-40B4-BE49-F238E27FC236}">
                <a16:creationId xmlns:a16="http://schemas.microsoft.com/office/drawing/2014/main" id="{642A8C38-BE1F-1342-8218-A03629FB4ABC}"/>
              </a:ext>
            </a:extLst>
          </p:cNvPr>
          <p:cNvSpPr txBox="1"/>
          <p:nvPr userDrawn="1"/>
        </p:nvSpPr>
        <p:spPr>
          <a:xfrm>
            <a:off x="6398957" y="3167968"/>
            <a:ext cx="1821096" cy="2200602"/>
          </a:xfrm>
          <a:prstGeom prst="rect">
            <a:avLst/>
          </a:prstGeom>
          <a:noFill/>
        </p:spPr>
        <p:txBody>
          <a:bodyPr wrap="square" rtlCol="0">
            <a:spAutoFit/>
          </a:bodyPr>
          <a:lstStyle/>
          <a:p>
            <a:pPr>
              <a:spcAft>
                <a:spcPts val="600"/>
              </a:spcAft>
            </a:pPr>
            <a:r>
              <a:rPr lang="en-US" sz="1600" b="1" dirty="0">
                <a:solidFill>
                  <a:schemeClr val="bg1"/>
                </a:solidFill>
              </a:rPr>
              <a:t>Indexing or </a:t>
            </a:r>
            <a:br>
              <a:rPr lang="en-US" sz="1600" b="1" dirty="0">
                <a:solidFill>
                  <a:schemeClr val="bg1"/>
                </a:solidFill>
              </a:rPr>
            </a:br>
            <a:r>
              <a:rPr lang="en-US" sz="1600" b="1" dirty="0">
                <a:solidFill>
                  <a:schemeClr val="bg1"/>
                </a:solidFill>
              </a:rPr>
              <a:t>quasi-passive</a:t>
            </a:r>
            <a:br>
              <a:rPr lang="en-US" sz="1600" b="1" dirty="0">
                <a:solidFill>
                  <a:schemeClr val="bg1"/>
                </a:solidFill>
              </a:rPr>
            </a:br>
            <a:endParaRPr lang="en-US" sz="1600" b="1" dirty="0">
              <a:solidFill>
                <a:schemeClr val="bg1"/>
              </a:solidFill>
            </a:endParaRPr>
          </a:p>
          <a:p>
            <a:r>
              <a:rPr lang="en-US" sz="1200" b="0" dirty="0">
                <a:solidFill>
                  <a:schemeClr val="tx1"/>
                </a:solidFill>
              </a:rPr>
              <a:t>This strategy is a portfolio of bonds </a:t>
            </a:r>
            <a:br>
              <a:rPr lang="en-US" sz="1200" b="0" dirty="0">
                <a:solidFill>
                  <a:schemeClr val="tx1"/>
                </a:solidFill>
              </a:rPr>
            </a:br>
            <a:r>
              <a:rPr lang="en-US" sz="1200" b="0" dirty="0">
                <a:solidFill>
                  <a:schemeClr val="tx1"/>
                </a:solidFill>
              </a:rPr>
              <a:t>that attempts to track </a:t>
            </a:r>
            <a:br>
              <a:rPr lang="en-US" sz="1200" b="0" dirty="0">
                <a:solidFill>
                  <a:schemeClr val="tx1"/>
                </a:solidFill>
              </a:rPr>
            </a:br>
            <a:r>
              <a:rPr lang="en-US" sz="1200" b="0" dirty="0">
                <a:solidFill>
                  <a:schemeClr val="tx1"/>
                </a:solidFill>
              </a:rPr>
              <a:t>a market index’s performance. Indexing offers the flexibility to rebalance.</a:t>
            </a:r>
            <a:endParaRPr lang="en-US" sz="1200" dirty="0">
              <a:solidFill>
                <a:schemeClr val="tx1"/>
              </a:solidFill>
            </a:endParaRPr>
          </a:p>
        </p:txBody>
      </p:sp>
      <p:sp>
        <p:nvSpPr>
          <p:cNvPr id="42" name="TextBox 41">
            <a:extLst>
              <a:ext uri="{FF2B5EF4-FFF2-40B4-BE49-F238E27FC236}">
                <a16:creationId xmlns:a16="http://schemas.microsoft.com/office/drawing/2014/main" id="{A0EC3931-70D7-0141-9A55-00BA04FE25FA}"/>
              </a:ext>
            </a:extLst>
          </p:cNvPr>
          <p:cNvSpPr txBox="1"/>
          <p:nvPr userDrawn="1"/>
        </p:nvSpPr>
        <p:spPr>
          <a:xfrm>
            <a:off x="8312462" y="3167968"/>
            <a:ext cx="1820464" cy="2385268"/>
          </a:xfrm>
          <a:prstGeom prst="rect">
            <a:avLst/>
          </a:prstGeom>
          <a:noFill/>
        </p:spPr>
        <p:txBody>
          <a:bodyPr wrap="square" rtlCol="0">
            <a:spAutoFit/>
          </a:bodyPr>
          <a:lstStyle/>
          <a:p>
            <a:pPr>
              <a:spcAft>
                <a:spcPts val="600"/>
              </a:spcAft>
            </a:pPr>
            <a:r>
              <a:rPr lang="en-US" sz="1600" b="1" dirty="0">
                <a:solidFill>
                  <a:schemeClr val="bg1"/>
                </a:solidFill>
              </a:rPr>
              <a:t>Immunization </a:t>
            </a:r>
            <a:br>
              <a:rPr lang="en-US" sz="1600" b="1" dirty="0">
                <a:solidFill>
                  <a:schemeClr val="bg1"/>
                </a:solidFill>
              </a:rPr>
            </a:br>
            <a:r>
              <a:rPr lang="en-US" sz="1600" b="1" dirty="0">
                <a:solidFill>
                  <a:schemeClr val="bg1"/>
                </a:solidFill>
              </a:rPr>
              <a:t>or quasi-active</a:t>
            </a:r>
            <a:br>
              <a:rPr lang="en-US" sz="1600" b="1" dirty="0">
                <a:solidFill>
                  <a:schemeClr val="bg1"/>
                </a:solidFill>
              </a:rPr>
            </a:br>
            <a:endParaRPr lang="en-US" sz="1600" b="1" dirty="0">
              <a:solidFill>
                <a:schemeClr val="bg1"/>
              </a:solidFill>
            </a:endParaRPr>
          </a:p>
          <a:p>
            <a:r>
              <a:rPr lang="en-US" sz="1200" b="0" dirty="0">
                <a:solidFill>
                  <a:schemeClr val="tx1"/>
                </a:solidFill>
              </a:rPr>
              <a:t>Immunization has qualities of both </a:t>
            </a:r>
            <a:br>
              <a:rPr lang="en-US" sz="1200" b="0" dirty="0">
                <a:solidFill>
                  <a:schemeClr val="tx1"/>
                </a:solidFill>
              </a:rPr>
            </a:br>
            <a:r>
              <a:rPr lang="en-US" sz="1200" b="0" dirty="0">
                <a:solidFill>
                  <a:schemeClr val="tx1"/>
                </a:solidFill>
              </a:rPr>
              <a:t>active and passive strategies. For this method, a portfolio is invested for a set </a:t>
            </a:r>
            <a:br>
              <a:rPr lang="en-US" sz="1200" b="0" dirty="0">
                <a:solidFill>
                  <a:schemeClr val="tx1"/>
                </a:solidFill>
              </a:rPr>
            </a:br>
            <a:r>
              <a:rPr lang="en-US" sz="1200" b="0" dirty="0">
                <a:solidFill>
                  <a:schemeClr val="tx1"/>
                </a:solidFill>
              </a:rPr>
              <a:t>time period, for a </a:t>
            </a:r>
            <a:br>
              <a:rPr lang="en-US" sz="1200" b="0" dirty="0">
                <a:solidFill>
                  <a:schemeClr val="tx1"/>
                </a:solidFill>
              </a:rPr>
            </a:br>
            <a:r>
              <a:rPr lang="en-US" sz="1200" b="0" dirty="0">
                <a:solidFill>
                  <a:schemeClr val="tx1"/>
                </a:solidFill>
              </a:rPr>
              <a:t>set return amount.</a:t>
            </a:r>
            <a:endParaRPr lang="en-US" sz="1200" dirty="0">
              <a:solidFill>
                <a:schemeClr val="tx1"/>
              </a:solidFill>
            </a:endParaRPr>
          </a:p>
        </p:txBody>
      </p:sp>
      <p:sp>
        <p:nvSpPr>
          <p:cNvPr id="43" name="TextBox 42">
            <a:extLst>
              <a:ext uri="{FF2B5EF4-FFF2-40B4-BE49-F238E27FC236}">
                <a16:creationId xmlns:a16="http://schemas.microsoft.com/office/drawing/2014/main" id="{956B8DE1-6452-EE4C-B30A-67E15D11B6FB}"/>
              </a:ext>
            </a:extLst>
          </p:cNvPr>
          <p:cNvSpPr txBox="1"/>
          <p:nvPr userDrawn="1"/>
        </p:nvSpPr>
        <p:spPr>
          <a:xfrm>
            <a:off x="10225334" y="3167968"/>
            <a:ext cx="1780816" cy="2939266"/>
          </a:xfrm>
          <a:prstGeom prst="rect">
            <a:avLst/>
          </a:prstGeom>
          <a:noFill/>
        </p:spPr>
        <p:txBody>
          <a:bodyPr wrap="square" rtlCol="0">
            <a:spAutoFit/>
          </a:bodyPr>
          <a:lstStyle/>
          <a:p>
            <a:pPr>
              <a:spcAft>
                <a:spcPts val="600"/>
              </a:spcAft>
            </a:pPr>
            <a:r>
              <a:rPr lang="en-US" sz="1600" b="1" dirty="0">
                <a:solidFill>
                  <a:schemeClr val="bg1"/>
                </a:solidFill>
              </a:rPr>
              <a:t>Active</a:t>
            </a:r>
            <a:br>
              <a:rPr lang="en-US" sz="1600" b="1" dirty="0">
                <a:solidFill>
                  <a:schemeClr val="bg1"/>
                </a:solidFill>
              </a:rPr>
            </a:br>
            <a:br>
              <a:rPr lang="en-US" sz="1600" b="1" dirty="0">
                <a:solidFill>
                  <a:schemeClr val="bg1"/>
                </a:solidFill>
              </a:rPr>
            </a:br>
            <a:endParaRPr lang="en-US" sz="1600" b="1" dirty="0">
              <a:solidFill>
                <a:schemeClr val="tx1"/>
              </a:solidFill>
            </a:endParaRPr>
          </a:p>
          <a:p>
            <a:r>
              <a:rPr lang="en-US" sz="1200" b="0" dirty="0">
                <a:solidFill>
                  <a:schemeClr val="tx1"/>
                </a:solidFill>
              </a:rPr>
              <a:t>Active strategies seek to maximize returns, making it a riskier approach. While there are several styles of active strategies, they </a:t>
            </a:r>
            <a:br>
              <a:rPr lang="en-US" sz="1200" b="0" dirty="0">
                <a:solidFill>
                  <a:schemeClr val="tx1"/>
                </a:solidFill>
              </a:rPr>
            </a:br>
            <a:r>
              <a:rPr lang="en-US" sz="1200" b="0" dirty="0">
                <a:solidFill>
                  <a:schemeClr val="tx1"/>
                </a:solidFill>
              </a:rPr>
              <a:t>all involve seeking bonds that are likely to outperform in the </a:t>
            </a:r>
            <a:br>
              <a:rPr lang="en-US" sz="1200" b="0" dirty="0">
                <a:solidFill>
                  <a:schemeClr val="tx1"/>
                </a:solidFill>
              </a:rPr>
            </a:br>
            <a:r>
              <a:rPr lang="en-US" sz="1200" b="0" dirty="0">
                <a:solidFill>
                  <a:schemeClr val="tx1"/>
                </a:solidFill>
              </a:rPr>
              <a:t>future, or that are undervalued.</a:t>
            </a:r>
            <a:endParaRPr lang="en-US" sz="1200" dirty="0">
              <a:solidFill>
                <a:schemeClr val="tx1"/>
              </a:solidFill>
            </a:endParaRPr>
          </a:p>
        </p:txBody>
      </p:sp>
    </p:spTree>
    <p:extLst>
      <p:ext uri="{BB962C8B-B14F-4D97-AF65-F5344CB8AC3E}">
        <p14:creationId xmlns:p14="http://schemas.microsoft.com/office/powerpoint/2010/main" val="29650729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WaysInvestinBonds">
    <p:spTree>
      <p:nvGrpSpPr>
        <p:cNvPr id="1" name=""/>
        <p:cNvGrpSpPr/>
        <p:nvPr/>
      </p:nvGrpSpPr>
      <p:grpSpPr>
        <a:xfrm>
          <a:off x="0" y="0"/>
          <a:ext cx="0" cy="0"/>
          <a:chOff x="0" y="0"/>
          <a:chExt cx="0" cy="0"/>
        </a:xfrm>
      </p:grpSpPr>
      <p:pic>
        <p:nvPicPr>
          <p:cNvPr id="27" name="Picture 26" descr="A picture containing text, vector graphics&#10;&#10;Description automatically generated">
            <a:extLst>
              <a:ext uri="{FF2B5EF4-FFF2-40B4-BE49-F238E27FC236}">
                <a16:creationId xmlns:a16="http://schemas.microsoft.com/office/drawing/2014/main" id="{26478646-D75D-8446-87EF-5944CFF45F3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99121" y="552413"/>
            <a:ext cx="4269430" cy="2992303"/>
          </a:xfrm>
          <a:prstGeom prst="rect">
            <a:avLst/>
          </a:prstGeom>
        </p:spPr>
      </p:pic>
      <p:sp>
        <p:nvSpPr>
          <p:cNvPr id="44" name="Rectangle 43">
            <a:extLst>
              <a:ext uri="{FF2B5EF4-FFF2-40B4-BE49-F238E27FC236}">
                <a16:creationId xmlns:a16="http://schemas.microsoft.com/office/drawing/2014/main" id="{0B1DD199-3D13-4EB7-951F-11B4B1427396}"/>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 Placeholder 1">
            <a:extLst>
              <a:ext uri="{FF2B5EF4-FFF2-40B4-BE49-F238E27FC236}">
                <a16:creationId xmlns:a16="http://schemas.microsoft.com/office/drawing/2014/main" id="{69A3E1B3-8EE5-4249-BE96-DC159B78E68C}"/>
              </a:ext>
            </a:extLst>
          </p:cNvPr>
          <p:cNvSpPr txBox="1">
            <a:spLocks/>
          </p:cNvSpPr>
          <p:nvPr userDrawn="1"/>
        </p:nvSpPr>
        <p:spPr>
          <a:xfrm>
            <a:off x="482112" y="1348277"/>
            <a:ext cx="3985716"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Ways to Invest in Bonds</a:t>
            </a:r>
          </a:p>
        </p:txBody>
      </p:sp>
      <p:sp>
        <p:nvSpPr>
          <p:cNvPr id="35" name="TextBox 34">
            <a:extLst>
              <a:ext uri="{FF2B5EF4-FFF2-40B4-BE49-F238E27FC236}">
                <a16:creationId xmlns:a16="http://schemas.microsoft.com/office/drawing/2014/main" id="{53860C97-AD10-4AAD-A0CE-B08AF8C998C0}"/>
              </a:ext>
            </a:extLst>
          </p:cNvPr>
          <p:cNvSpPr txBox="1"/>
          <p:nvPr userDrawn="1"/>
        </p:nvSpPr>
        <p:spPr>
          <a:xfrm>
            <a:off x="534168" y="3013418"/>
            <a:ext cx="3694932" cy="2807948"/>
          </a:xfrm>
          <a:prstGeom prst="rect">
            <a:avLst/>
          </a:prstGeom>
          <a:noFill/>
        </p:spPr>
        <p:txBody>
          <a:bodyPr wrap="square" rtlCol="0">
            <a:spAutoFit/>
          </a:bodyPr>
          <a:lstStyle/>
          <a:p>
            <a:pPr>
              <a:lnSpc>
                <a:spcPct val="114000"/>
              </a:lnSpc>
            </a:pPr>
            <a:r>
              <a:rPr lang="en-US" sz="1200" dirty="0"/>
              <a:t>Bonds are often looked to for their relative safety and predictable income stream. Four common strategies for bond investing include:</a:t>
            </a:r>
          </a:p>
          <a:p>
            <a:pPr marL="171450" indent="-171450">
              <a:lnSpc>
                <a:spcPct val="114000"/>
              </a:lnSpc>
              <a:buFont typeface="Arial" panose="020B0604020202020204" pitchFamily="34" charset="0"/>
              <a:buChar char="•"/>
            </a:pPr>
            <a:r>
              <a:rPr lang="en-US" sz="1200" dirty="0"/>
              <a:t>Passive;</a:t>
            </a:r>
          </a:p>
          <a:p>
            <a:pPr marL="171450" indent="-171450">
              <a:lnSpc>
                <a:spcPct val="114000"/>
              </a:lnSpc>
              <a:buFont typeface="Arial" panose="020B0604020202020204" pitchFamily="34" charset="0"/>
              <a:buChar char="•"/>
            </a:pPr>
            <a:r>
              <a:rPr lang="en-US" sz="1200" dirty="0"/>
              <a:t>Indexing, also known as "quasi-passive“;</a:t>
            </a:r>
          </a:p>
          <a:p>
            <a:pPr marL="171450" indent="-171450">
              <a:lnSpc>
                <a:spcPct val="114000"/>
              </a:lnSpc>
              <a:buFont typeface="Arial" panose="020B0604020202020204" pitchFamily="34" charset="0"/>
              <a:buChar char="•"/>
            </a:pPr>
            <a:r>
              <a:rPr lang="en-US" sz="1200" dirty="0"/>
              <a:t>Immunization, also known as  "quasi-active”; and</a:t>
            </a:r>
          </a:p>
          <a:p>
            <a:pPr marL="171450" indent="-171450">
              <a:lnSpc>
                <a:spcPct val="114000"/>
              </a:lnSpc>
              <a:buFont typeface="Arial" panose="020B0604020202020204" pitchFamily="34" charset="0"/>
              <a:buChar char="•"/>
            </a:pPr>
            <a:r>
              <a:rPr lang="en-US" sz="1200" dirty="0"/>
              <a:t>Active</a:t>
            </a:r>
          </a:p>
          <a:p>
            <a:pPr>
              <a:lnSpc>
                <a:spcPct val="114000"/>
              </a:lnSpc>
            </a:pPr>
            <a:endParaRPr lang="en-US" sz="1200" dirty="0"/>
          </a:p>
          <a:p>
            <a:pPr>
              <a:lnSpc>
                <a:spcPct val="114000"/>
              </a:lnSpc>
            </a:pPr>
            <a:r>
              <a:rPr lang="en-US" sz="1200" dirty="0"/>
              <a:t>Bonds play an important role in a portfolio, but other asset classes should be integrated to create appropriate asset allocation and diversification. </a:t>
            </a:r>
            <a:br>
              <a:rPr lang="en-US" sz="1200" dirty="0"/>
            </a:br>
            <a:r>
              <a:rPr lang="en-US" sz="1200" dirty="0"/>
              <a:t>Every strategy has pros and cons that a financial advisor can help you evaluate.</a:t>
            </a:r>
          </a:p>
        </p:txBody>
      </p:sp>
      <p:pic>
        <p:nvPicPr>
          <p:cNvPr id="45" name="Picture 8">
            <a:extLst>
              <a:ext uri="{FF2B5EF4-FFF2-40B4-BE49-F238E27FC236}">
                <a16:creationId xmlns:a16="http://schemas.microsoft.com/office/drawing/2014/main" id="{77733B0E-801B-435C-9860-9F7C890257F4}"/>
              </a:ext>
            </a:extLst>
          </p:cNvPr>
          <p:cNvPicPr>
            <a:picLocks noChangeAspect="1"/>
          </p:cNvPicPr>
          <p:nvPr userDrawn="1"/>
        </p:nvPicPr>
        <p:blipFill>
          <a:blip r:embed="rId3"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47" name="Text Placeholder 1">
            <a:extLst>
              <a:ext uri="{FF2B5EF4-FFF2-40B4-BE49-F238E27FC236}">
                <a16:creationId xmlns:a16="http://schemas.microsoft.com/office/drawing/2014/main" id="{8051EE27-8679-46CF-AD7D-9ECC412AC149}"/>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GETTING STARTED</a:t>
            </a:r>
          </a:p>
        </p:txBody>
      </p:sp>
      <p:sp>
        <p:nvSpPr>
          <p:cNvPr id="48" name="Text Placeholder 1">
            <a:extLst>
              <a:ext uri="{FF2B5EF4-FFF2-40B4-BE49-F238E27FC236}">
                <a16:creationId xmlns:a16="http://schemas.microsoft.com/office/drawing/2014/main" id="{FBDE8B9D-319B-4F03-AD9F-127E0D782E09}"/>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17" name="Rectangle 16">
            <a:extLst>
              <a:ext uri="{FF2B5EF4-FFF2-40B4-BE49-F238E27FC236}">
                <a16:creationId xmlns:a16="http://schemas.microsoft.com/office/drawing/2014/main" id="{865F6ADF-CA10-6742-B2C2-7EA780BCBACD}"/>
              </a:ext>
            </a:extLst>
          </p:cNvPr>
          <p:cNvSpPr/>
          <p:nvPr userDrawn="1"/>
        </p:nvSpPr>
        <p:spPr>
          <a:xfrm>
            <a:off x="6393004" y="3140964"/>
            <a:ext cx="1801974" cy="65836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F6AC81C-2AD2-A145-8148-C09CA4476C78}"/>
              </a:ext>
            </a:extLst>
          </p:cNvPr>
          <p:cNvSpPr/>
          <p:nvPr userDrawn="1"/>
        </p:nvSpPr>
        <p:spPr>
          <a:xfrm>
            <a:off x="8298590" y="3140964"/>
            <a:ext cx="1801974" cy="658368"/>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53AFDEF2-4855-DD47-8CE2-670F3B3A3A52}"/>
              </a:ext>
            </a:extLst>
          </p:cNvPr>
          <p:cNvSpPr/>
          <p:nvPr userDrawn="1"/>
        </p:nvSpPr>
        <p:spPr>
          <a:xfrm>
            <a:off x="10204176" y="3140964"/>
            <a:ext cx="1801974" cy="658368"/>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1862F778-5079-674D-BAEF-08A6D5B03D44}"/>
              </a:ext>
            </a:extLst>
          </p:cNvPr>
          <p:cNvSpPr/>
          <p:nvPr userDrawn="1"/>
        </p:nvSpPr>
        <p:spPr>
          <a:xfrm>
            <a:off x="4487418" y="3140964"/>
            <a:ext cx="1801974" cy="65836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9455E7F5-5416-AE42-9C08-CE783A97D8ED}"/>
              </a:ext>
            </a:extLst>
          </p:cNvPr>
          <p:cNvSpPr txBox="1"/>
          <p:nvPr userDrawn="1"/>
        </p:nvSpPr>
        <p:spPr>
          <a:xfrm>
            <a:off x="4504574" y="3167968"/>
            <a:ext cx="1801974" cy="2385268"/>
          </a:xfrm>
          <a:prstGeom prst="rect">
            <a:avLst/>
          </a:prstGeom>
          <a:noFill/>
        </p:spPr>
        <p:txBody>
          <a:bodyPr wrap="square" rtlCol="0">
            <a:spAutoFit/>
          </a:bodyPr>
          <a:lstStyle/>
          <a:p>
            <a:pPr>
              <a:spcAft>
                <a:spcPts val="600"/>
              </a:spcAft>
            </a:pPr>
            <a:r>
              <a:rPr lang="en-US" sz="1600" b="1" dirty="0">
                <a:solidFill>
                  <a:schemeClr val="bg1"/>
                </a:solidFill>
              </a:rPr>
              <a:t>Passive</a:t>
            </a:r>
            <a:br>
              <a:rPr lang="en-US" sz="1600" b="1" dirty="0">
                <a:solidFill>
                  <a:schemeClr val="bg1"/>
                </a:solidFill>
              </a:rPr>
            </a:br>
            <a:br>
              <a:rPr lang="en-US" sz="1600" b="1" dirty="0">
                <a:solidFill>
                  <a:schemeClr val="bg1"/>
                </a:solidFill>
              </a:rPr>
            </a:br>
            <a:endParaRPr lang="en-US" sz="1600" b="1" dirty="0">
              <a:solidFill>
                <a:schemeClr val="bg1"/>
              </a:solidFill>
            </a:endParaRPr>
          </a:p>
          <a:p>
            <a:r>
              <a:rPr lang="en-US" sz="1200" b="0" dirty="0">
                <a:solidFill>
                  <a:schemeClr val="tx1"/>
                </a:solidFill>
              </a:rPr>
              <a:t>Passive bond investing involves buying a bond (usually a high-quality, </a:t>
            </a:r>
            <a:br>
              <a:rPr lang="en-US" sz="1200" b="0" dirty="0">
                <a:solidFill>
                  <a:schemeClr val="tx1"/>
                </a:solidFill>
              </a:rPr>
            </a:br>
            <a:r>
              <a:rPr lang="en-US" sz="1200" b="0" dirty="0">
                <a:solidFill>
                  <a:schemeClr val="tx1"/>
                </a:solidFill>
              </a:rPr>
              <a:t>non-callable bond) and holding it until it matures. This method offers stability and predictable income.</a:t>
            </a:r>
            <a:endParaRPr lang="en-US" sz="1200" dirty="0">
              <a:solidFill>
                <a:schemeClr val="tx1"/>
              </a:solidFill>
            </a:endParaRPr>
          </a:p>
        </p:txBody>
      </p:sp>
      <p:sp>
        <p:nvSpPr>
          <p:cNvPr id="23" name="TextBox 22">
            <a:extLst>
              <a:ext uri="{FF2B5EF4-FFF2-40B4-BE49-F238E27FC236}">
                <a16:creationId xmlns:a16="http://schemas.microsoft.com/office/drawing/2014/main" id="{AB7D635C-9132-AC45-B191-0CE21898AFD9}"/>
              </a:ext>
            </a:extLst>
          </p:cNvPr>
          <p:cNvSpPr txBox="1"/>
          <p:nvPr userDrawn="1"/>
        </p:nvSpPr>
        <p:spPr>
          <a:xfrm>
            <a:off x="6398957" y="3167968"/>
            <a:ext cx="1821096" cy="2200602"/>
          </a:xfrm>
          <a:prstGeom prst="rect">
            <a:avLst/>
          </a:prstGeom>
          <a:noFill/>
        </p:spPr>
        <p:txBody>
          <a:bodyPr wrap="square" rtlCol="0">
            <a:spAutoFit/>
          </a:bodyPr>
          <a:lstStyle/>
          <a:p>
            <a:pPr>
              <a:spcAft>
                <a:spcPts val="600"/>
              </a:spcAft>
            </a:pPr>
            <a:r>
              <a:rPr lang="en-US" sz="1600" b="1" dirty="0">
                <a:solidFill>
                  <a:schemeClr val="bg1"/>
                </a:solidFill>
              </a:rPr>
              <a:t>Indexing or </a:t>
            </a:r>
            <a:br>
              <a:rPr lang="en-US" sz="1600" b="1" dirty="0">
                <a:solidFill>
                  <a:schemeClr val="bg1"/>
                </a:solidFill>
              </a:rPr>
            </a:br>
            <a:r>
              <a:rPr lang="en-US" sz="1600" b="1" dirty="0">
                <a:solidFill>
                  <a:schemeClr val="bg1"/>
                </a:solidFill>
              </a:rPr>
              <a:t>quasi-passive</a:t>
            </a:r>
            <a:br>
              <a:rPr lang="en-US" sz="1600" b="1" dirty="0">
                <a:solidFill>
                  <a:schemeClr val="bg1"/>
                </a:solidFill>
              </a:rPr>
            </a:br>
            <a:endParaRPr lang="en-US" sz="1600" b="1" dirty="0">
              <a:solidFill>
                <a:schemeClr val="bg1"/>
              </a:solidFill>
            </a:endParaRPr>
          </a:p>
          <a:p>
            <a:r>
              <a:rPr lang="en-US" sz="1200" b="0" dirty="0">
                <a:solidFill>
                  <a:schemeClr val="tx1"/>
                </a:solidFill>
              </a:rPr>
              <a:t>This strategy is a portfolio of bonds </a:t>
            </a:r>
            <a:br>
              <a:rPr lang="en-US" sz="1200" b="0" dirty="0">
                <a:solidFill>
                  <a:schemeClr val="tx1"/>
                </a:solidFill>
              </a:rPr>
            </a:br>
            <a:r>
              <a:rPr lang="en-US" sz="1200" b="0" dirty="0">
                <a:solidFill>
                  <a:schemeClr val="tx1"/>
                </a:solidFill>
              </a:rPr>
              <a:t>that attempts to track </a:t>
            </a:r>
            <a:br>
              <a:rPr lang="en-US" sz="1200" b="0" dirty="0">
                <a:solidFill>
                  <a:schemeClr val="tx1"/>
                </a:solidFill>
              </a:rPr>
            </a:br>
            <a:r>
              <a:rPr lang="en-US" sz="1200" b="0" dirty="0">
                <a:solidFill>
                  <a:schemeClr val="tx1"/>
                </a:solidFill>
              </a:rPr>
              <a:t>a market index’s performance. Indexing offers the flexibility to rebalance.</a:t>
            </a:r>
            <a:endParaRPr lang="en-US" sz="1200" dirty="0">
              <a:solidFill>
                <a:schemeClr val="tx1"/>
              </a:solidFill>
            </a:endParaRPr>
          </a:p>
        </p:txBody>
      </p:sp>
      <p:sp>
        <p:nvSpPr>
          <p:cNvPr id="24" name="TextBox 23">
            <a:extLst>
              <a:ext uri="{FF2B5EF4-FFF2-40B4-BE49-F238E27FC236}">
                <a16:creationId xmlns:a16="http://schemas.microsoft.com/office/drawing/2014/main" id="{A20CB3A2-2139-D74E-BF73-CDF51381C01F}"/>
              </a:ext>
            </a:extLst>
          </p:cNvPr>
          <p:cNvSpPr txBox="1"/>
          <p:nvPr userDrawn="1"/>
        </p:nvSpPr>
        <p:spPr>
          <a:xfrm>
            <a:off x="8312462" y="3167968"/>
            <a:ext cx="1820464" cy="2385268"/>
          </a:xfrm>
          <a:prstGeom prst="rect">
            <a:avLst/>
          </a:prstGeom>
          <a:noFill/>
        </p:spPr>
        <p:txBody>
          <a:bodyPr wrap="square" rtlCol="0">
            <a:spAutoFit/>
          </a:bodyPr>
          <a:lstStyle/>
          <a:p>
            <a:pPr>
              <a:spcAft>
                <a:spcPts val="600"/>
              </a:spcAft>
            </a:pPr>
            <a:r>
              <a:rPr lang="en-US" sz="1600" b="1" dirty="0">
                <a:solidFill>
                  <a:schemeClr val="bg1"/>
                </a:solidFill>
              </a:rPr>
              <a:t>Immunization </a:t>
            </a:r>
            <a:br>
              <a:rPr lang="en-US" sz="1600" b="1" dirty="0">
                <a:solidFill>
                  <a:schemeClr val="bg1"/>
                </a:solidFill>
              </a:rPr>
            </a:br>
            <a:r>
              <a:rPr lang="en-US" sz="1600" b="1" dirty="0">
                <a:solidFill>
                  <a:schemeClr val="bg1"/>
                </a:solidFill>
              </a:rPr>
              <a:t>or quasi-active</a:t>
            </a:r>
            <a:br>
              <a:rPr lang="en-US" sz="1600" b="1" dirty="0">
                <a:solidFill>
                  <a:schemeClr val="bg1"/>
                </a:solidFill>
              </a:rPr>
            </a:br>
            <a:endParaRPr lang="en-US" sz="1600" b="1" dirty="0">
              <a:solidFill>
                <a:schemeClr val="bg1"/>
              </a:solidFill>
            </a:endParaRPr>
          </a:p>
          <a:p>
            <a:r>
              <a:rPr lang="en-US" sz="1200" b="0" dirty="0">
                <a:solidFill>
                  <a:schemeClr val="tx1"/>
                </a:solidFill>
              </a:rPr>
              <a:t>Immunization has qualities of both </a:t>
            </a:r>
            <a:br>
              <a:rPr lang="en-US" sz="1200" b="0" dirty="0">
                <a:solidFill>
                  <a:schemeClr val="tx1"/>
                </a:solidFill>
              </a:rPr>
            </a:br>
            <a:r>
              <a:rPr lang="en-US" sz="1200" b="0" dirty="0">
                <a:solidFill>
                  <a:schemeClr val="tx1"/>
                </a:solidFill>
              </a:rPr>
              <a:t>active and passive strategies. For this method, a portfolio is invested for a set </a:t>
            </a:r>
            <a:br>
              <a:rPr lang="en-US" sz="1200" b="0" dirty="0">
                <a:solidFill>
                  <a:schemeClr val="tx1"/>
                </a:solidFill>
              </a:rPr>
            </a:br>
            <a:r>
              <a:rPr lang="en-US" sz="1200" b="0" dirty="0">
                <a:solidFill>
                  <a:schemeClr val="tx1"/>
                </a:solidFill>
              </a:rPr>
              <a:t>time period, for a </a:t>
            </a:r>
            <a:br>
              <a:rPr lang="en-US" sz="1200" b="0" dirty="0">
                <a:solidFill>
                  <a:schemeClr val="tx1"/>
                </a:solidFill>
              </a:rPr>
            </a:br>
            <a:r>
              <a:rPr lang="en-US" sz="1200" b="0" dirty="0">
                <a:solidFill>
                  <a:schemeClr val="tx1"/>
                </a:solidFill>
              </a:rPr>
              <a:t>set return amount.</a:t>
            </a:r>
            <a:endParaRPr lang="en-US" sz="1200" dirty="0">
              <a:solidFill>
                <a:schemeClr val="tx1"/>
              </a:solidFill>
            </a:endParaRPr>
          </a:p>
        </p:txBody>
      </p:sp>
      <p:sp>
        <p:nvSpPr>
          <p:cNvPr id="25" name="TextBox 24">
            <a:extLst>
              <a:ext uri="{FF2B5EF4-FFF2-40B4-BE49-F238E27FC236}">
                <a16:creationId xmlns:a16="http://schemas.microsoft.com/office/drawing/2014/main" id="{A1A582EF-B39B-D945-992B-0E2B74940B21}"/>
              </a:ext>
            </a:extLst>
          </p:cNvPr>
          <p:cNvSpPr txBox="1"/>
          <p:nvPr userDrawn="1"/>
        </p:nvSpPr>
        <p:spPr>
          <a:xfrm>
            <a:off x="10225334" y="3167968"/>
            <a:ext cx="1780816" cy="2939266"/>
          </a:xfrm>
          <a:prstGeom prst="rect">
            <a:avLst/>
          </a:prstGeom>
          <a:noFill/>
        </p:spPr>
        <p:txBody>
          <a:bodyPr wrap="square" rtlCol="0">
            <a:spAutoFit/>
          </a:bodyPr>
          <a:lstStyle/>
          <a:p>
            <a:pPr>
              <a:spcAft>
                <a:spcPts val="600"/>
              </a:spcAft>
            </a:pPr>
            <a:r>
              <a:rPr lang="en-US" sz="1600" b="1" dirty="0">
                <a:solidFill>
                  <a:schemeClr val="bg1"/>
                </a:solidFill>
              </a:rPr>
              <a:t>Active</a:t>
            </a:r>
            <a:br>
              <a:rPr lang="en-US" sz="1600" b="1" dirty="0">
                <a:solidFill>
                  <a:schemeClr val="bg1"/>
                </a:solidFill>
              </a:rPr>
            </a:br>
            <a:br>
              <a:rPr lang="en-US" sz="1600" b="1" dirty="0">
                <a:solidFill>
                  <a:schemeClr val="bg1"/>
                </a:solidFill>
              </a:rPr>
            </a:br>
            <a:endParaRPr lang="en-US" sz="1600" b="1" dirty="0">
              <a:solidFill>
                <a:schemeClr val="tx1"/>
              </a:solidFill>
            </a:endParaRPr>
          </a:p>
          <a:p>
            <a:r>
              <a:rPr lang="en-US" sz="1200" b="0" dirty="0">
                <a:solidFill>
                  <a:schemeClr val="tx1"/>
                </a:solidFill>
              </a:rPr>
              <a:t>Active strategies seek to maximize returns, making it a riskier approach. While there are several styles of active strategies, they </a:t>
            </a:r>
            <a:br>
              <a:rPr lang="en-US" sz="1200" b="0" dirty="0">
                <a:solidFill>
                  <a:schemeClr val="tx1"/>
                </a:solidFill>
              </a:rPr>
            </a:br>
            <a:r>
              <a:rPr lang="en-US" sz="1200" b="0" dirty="0">
                <a:solidFill>
                  <a:schemeClr val="tx1"/>
                </a:solidFill>
              </a:rPr>
              <a:t>all involve seeking bonds that are likely to outperform in the </a:t>
            </a:r>
            <a:br>
              <a:rPr lang="en-US" sz="1200" b="0" dirty="0">
                <a:solidFill>
                  <a:schemeClr val="tx1"/>
                </a:solidFill>
              </a:rPr>
            </a:br>
            <a:r>
              <a:rPr lang="en-US" sz="1200" b="0" dirty="0">
                <a:solidFill>
                  <a:schemeClr val="tx1"/>
                </a:solidFill>
              </a:rPr>
              <a:t>future, or that are undervalued.</a:t>
            </a:r>
            <a:endParaRPr lang="en-US" sz="1200" dirty="0">
              <a:solidFill>
                <a:schemeClr val="tx1"/>
              </a:solidFill>
            </a:endParaRPr>
          </a:p>
        </p:txBody>
      </p:sp>
    </p:spTree>
    <p:extLst>
      <p:ext uri="{BB962C8B-B14F-4D97-AF65-F5344CB8AC3E}">
        <p14:creationId xmlns:p14="http://schemas.microsoft.com/office/powerpoint/2010/main" val="6960538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BA_AssetClasse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7C5715B-31E2-49DA-9895-151A3C2463D0}"/>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F3798D17-54FA-4168-B6A7-0B082EC4FBC5}"/>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4D3ED527-4642-4C94-957F-8E4A4C147B2F}"/>
              </a:ext>
            </a:extLst>
          </p:cNvPr>
          <p:cNvSpPr txBox="1">
            <a:spLocks/>
          </p:cNvSpPr>
          <p:nvPr userDrawn="1"/>
        </p:nvSpPr>
        <p:spPr>
          <a:xfrm>
            <a:off x="482112" y="1348277"/>
            <a:ext cx="3354556"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Asset </a:t>
            </a:r>
            <a:br>
              <a:rPr lang="en-US" sz="4400" dirty="0">
                <a:latin typeface="+mj-lt"/>
              </a:rPr>
            </a:br>
            <a:r>
              <a:rPr lang="en-US" sz="4400" dirty="0">
                <a:latin typeface="+mj-lt"/>
              </a:rPr>
              <a:t>Classes</a:t>
            </a:r>
          </a:p>
        </p:txBody>
      </p:sp>
      <p:sp>
        <p:nvSpPr>
          <p:cNvPr id="9" name="TextBox 8">
            <a:extLst>
              <a:ext uri="{FF2B5EF4-FFF2-40B4-BE49-F238E27FC236}">
                <a16:creationId xmlns:a16="http://schemas.microsoft.com/office/drawing/2014/main" id="{FAF06AF4-5EE9-4E01-A533-56F924870EB1}"/>
              </a:ext>
            </a:extLst>
          </p:cNvPr>
          <p:cNvSpPr txBox="1"/>
          <p:nvPr userDrawn="1"/>
        </p:nvSpPr>
        <p:spPr>
          <a:xfrm>
            <a:off x="534169" y="3013418"/>
            <a:ext cx="2320400" cy="2597442"/>
          </a:xfrm>
          <a:prstGeom prst="rect">
            <a:avLst/>
          </a:prstGeom>
          <a:noFill/>
        </p:spPr>
        <p:txBody>
          <a:bodyPr wrap="square" rtlCol="0">
            <a:spAutoFit/>
          </a:bodyPr>
          <a:lstStyle/>
          <a:p>
            <a:pPr>
              <a:lnSpc>
                <a:spcPct val="114000"/>
              </a:lnSpc>
            </a:pPr>
            <a:r>
              <a:rPr lang="en-US" sz="1200" dirty="0"/>
              <a:t>Asset classes are groups of similar investments. They share similar characteristics and are often subject to the same rules and regulations.</a:t>
            </a:r>
          </a:p>
          <a:p>
            <a:pPr>
              <a:lnSpc>
                <a:spcPct val="114000"/>
              </a:lnSpc>
            </a:pPr>
            <a:endParaRPr lang="en-US" sz="1200" dirty="0"/>
          </a:p>
          <a:p>
            <a:pPr>
              <a:lnSpc>
                <a:spcPct val="114000"/>
              </a:lnSpc>
            </a:pPr>
            <a:r>
              <a:rPr lang="en-US" sz="1200" dirty="0"/>
              <a:t>Knowing and investing in different asset classes can help you and your advisor create a diversified portfolio and potentially lessen risk.</a:t>
            </a:r>
          </a:p>
          <a:p>
            <a:pPr>
              <a:lnSpc>
                <a:spcPct val="114000"/>
              </a:lnSpc>
            </a:pPr>
            <a:endParaRPr lang="en-US" sz="1200" dirty="0"/>
          </a:p>
        </p:txBody>
      </p:sp>
      <p:sp>
        <p:nvSpPr>
          <p:cNvPr id="14" name="Rectangle 13">
            <a:extLst>
              <a:ext uri="{FF2B5EF4-FFF2-40B4-BE49-F238E27FC236}">
                <a16:creationId xmlns:a16="http://schemas.microsoft.com/office/drawing/2014/main" id="{4A986E23-F9FA-489A-80E3-2981F25E1555}"/>
              </a:ext>
            </a:extLst>
          </p:cNvPr>
          <p:cNvSpPr/>
          <p:nvPr userDrawn="1"/>
        </p:nvSpPr>
        <p:spPr>
          <a:xfrm>
            <a:off x="4320590" y="5681781"/>
            <a:ext cx="7136763" cy="821489"/>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latin typeface="+mj-lt"/>
              </a:rPr>
              <a:t>You can also invest in Real Estate and Commodities</a:t>
            </a:r>
          </a:p>
        </p:txBody>
      </p:sp>
      <p:grpSp>
        <p:nvGrpSpPr>
          <p:cNvPr id="27" name="Group 26">
            <a:extLst>
              <a:ext uri="{FF2B5EF4-FFF2-40B4-BE49-F238E27FC236}">
                <a16:creationId xmlns:a16="http://schemas.microsoft.com/office/drawing/2014/main" id="{51FD92C2-24CE-4A66-8915-C7557DE6637F}"/>
              </a:ext>
            </a:extLst>
          </p:cNvPr>
          <p:cNvGrpSpPr/>
          <p:nvPr userDrawn="1"/>
        </p:nvGrpSpPr>
        <p:grpSpPr>
          <a:xfrm>
            <a:off x="3858770" y="2355535"/>
            <a:ext cx="7598584" cy="1051560"/>
            <a:chOff x="3858770" y="2470059"/>
            <a:chExt cx="7598584" cy="1051560"/>
          </a:xfrm>
        </p:grpSpPr>
        <p:sp>
          <p:nvSpPr>
            <p:cNvPr id="10" name="Rectangle 9">
              <a:extLst>
                <a:ext uri="{FF2B5EF4-FFF2-40B4-BE49-F238E27FC236}">
                  <a16:creationId xmlns:a16="http://schemas.microsoft.com/office/drawing/2014/main" id="{2C3CA95F-B079-4C09-8489-279F2E1E6BFA}"/>
                </a:ext>
              </a:extLst>
            </p:cNvPr>
            <p:cNvSpPr/>
            <p:nvPr userDrawn="1"/>
          </p:nvSpPr>
          <p:spPr>
            <a:xfrm>
              <a:off x="4320590" y="2470059"/>
              <a:ext cx="1930400" cy="1051560"/>
            </a:xfrm>
            <a:prstGeom prst="rect">
              <a:avLst/>
            </a:prstGeom>
            <a:solidFill>
              <a:schemeClr val="accent3"/>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latin typeface="+mj-lt"/>
                </a:rPr>
                <a:t>Fixed </a:t>
              </a:r>
              <a:br>
                <a:rPr lang="en-US" dirty="0">
                  <a:latin typeface="+mj-lt"/>
                </a:rPr>
              </a:br>
              <a:r>
                <a:rPr lang="en-US" dirty="0">
                  <a:latin typeface="+mj-lt"/>
                </a:rPr>
                <a:t>Income</a:t>
              </a:r>
            </a:p>
          </p:txBody>
        </p:sp>
        <p:sp>
          <p:nvSpPr>
            <p:cNvPr id="16" name="Rectangle 15">
              <a:extLst>
                <a:ext uri="{FF2B5EF4-FFF2-40B4-BE49-F238E27FC236}">
                  <a16:creationId xmlns:a16="http://schemas.microsoft.com/office/drawing/2014/main" id="{A37748FC-752A-4AB2-8BB7-AD0EF44BA980}"/>
                </a:ext>
              </a:extLst>
            </p:cNvPr>
            <p:cNvSpPr/>
            <p:nvPr userDrawn="1"/>
          </p:nvSpPr>
          <p:spPr>
            <a:xfrm>
              <a:off x="6406666" y="2470059"/>
              <a:ext cx="5050688" cy="1051560"/>
            </a:xfrm>
            <a:prstGeom prst="rect">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71450" indent="-171450">
                <a:spcAft>
                  <a:spcPts val="300"/>
                </a:spcAft>
                <a:buFont typeface="Arial" panose="020B0604020202020204" pitchFamily="34" charset="0"/>
                <a:buChar char="•"/>
              </a:pPr>
              <a:r>
                <a:rPr lang="en-US" sz="1100" dirty="0">
                  <a:solidFill>
                    <a:schemeClr val="tx1"/>
                  </a:solidFill>
                </a:rPr>
                <a:t>Fixed income investments pay investors a set amount until a maturity date. At maturity, the original amount is paid back.</a:t>
              </a:r>
            </a:p>
            <a:p>
              <a:pPr marL="171450" indent="-171450">
                <a:spcAft>
                  <a:spcPts val="300"/>
                </a:spcAft>
                <a:buFont typeface="Arial" panose="020B0604020202020204" pitchFamily="34" charset="0"/>
                <a:buChar char="•"/>
              </a:pPr>
              <a:r>
                <a:rPr lang="en-US" sz="1100" dirty="0">
                  <a:solidFill>
                    <a:schemeClr val="tx1"/>
                  </a:solidFill>
                </a:rPr>
                <a:t>Generally seen as lower risk, but investments may be subject to interest rate and credit risk.</a:t>
              </a:r>
            </a:p>
            <a:p>
              <a:pPr marL="171450" indent="-171450">
                <a:spcAft>
                  <a:spcPts val="300"/>
                </a:spcAft>
                <a:buFont typeface="Arial" panose="020B0604020202020204" pitchFamily="34" charset="0"/>
                <a:buChar char="•"/>
              </a:pPr>
              <a:r>
                <a:rPr lang="en-US" sz="1100" dirty="0">
                  <a:solidFill>
                    <a:schemeClr val="tx1"/>
                  </a:solidFill>
                </a:rPr>
                <a:t>Are used in portfolios to help diversify and provide predictable income. </a:t>
              </a:r>
            </a:p>
          </p:txBody>
        </p:sp>
        <p:sp>
          <p:nvSpPr>
            <p:cNvPr id="20" name="Oval 19">
              <a:extLst>
                <a:ext uri="{FF2B5EF4-FFF2-40B4-BE49-F238E27FC236}">
                  <a16:creationId xmlns:a16="http://schemas.microsoft.com/office/drawing/2014/main" id="{3A69D781-3205-4745-BC40-56EB5A9B10AE}"/>
                </a:ext>
              </a:extLst>
            </p:cNvPr>
            <p:cNvSpPr/>
            <p:nvPr userDrawn="1"/>
          </p:nvSpPr>
          <p:spPr>
            <a:xfrm>
              <a:off x="3858770" y="2675799"/>
              <a:ext cx="640080" cy="640080"/>
            </a:xfrm>
            <a:prstGeom prst="ellipse">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3" name="Graphic 22" descr="Money outline">
              <a:extLst>
                <a:ext uri="{FF2B5EF4-FFF2-40B4-BE49-F238E27FC236}">
                  <a16:creationId xmlns:a16="http://schemas.microsoft.com/office/drawing/2014/main" id="{0D70DDD5-D896-465B-92A0-DCD745596DD7}"/>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950210" y="2767239"/>
              <a:ext cx="457200" cy="457200"/>
            </a:xfrm>
            <a:prstGeom prst="rect">
              <a:avLst/>
            </a:prstGeom>
          </p:spPr>
        </p:pic>
      </p:grpSp>
      <p:grpSp>
        <p:nvGrpSpPr>
          <p:cNvPr id="29" name="Group 28">
            <a:extLst>
              <a:ext uri="{FF2B5EF4-FFF2-40B4-BE49-F238E27FC236}">
                <a16:creationId xmlns:a16="http://schemas.microsoft.com/office/drawing/2014/main" id="{E1D07C08-33ED-46A8-B93F-68EB75DE9672}"/>
              </a:ext>
            </a:extLst>
          </p:cNvPr>
          <p:cNvGrpSpPr/>
          <p:nvPr userDrawn="1"/>
        </p:nvGrpSpPr>
        <p:grpSpPr>
          <a:xfrm>
            <a:off x="3858770" y="4729801"/>
            <a:ext cx="7598584" cy="1051560"/>
            <a:chOff x="3858770" y="4815526"/>
            <a:chExt cx="7598584" cy="1051560"/>
          </a:xfrm>
        </p:grpSpPr>
        <p:sp>
          <p:nvSpPr>
            <p:cNvPr id="12" name="Rectangle 11">
              <a:extLst>
                <a:ext uri="{FF2B5EF4-FFF2-40B4-BE49-F238E27FC236}">
                  <a16:creationId xmlns:a16="http://schemas.microsoft.com/office/drawing/2014/main" id="{D607AA8F-1B2D-42FE-ABE9-B16376A12620}"/>
                </a:ext>
              </a:extLst>
            </p:cNvPr>
            <p:cNvSpPr/>
            <p:nvPr userDrawn="1"/>
          </p:nvSpPr>
          <p:spPr>
            <a:xfrm>
              <a:off x="4320590" y="4815526"/>
              <a:ext cx="1930400" cy="1051560"/>
            </a:xfrm>
            <a:prstGeom prst="rect">
              <a:avLst/>
            </a:prstGeom>
            <a:solidFill>
              <a:schemeClr val="accent5"/>
            </a:solid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latin typeface="+mj-lt"/>
                </a:rPr>
                <a:t>Alternatives</a:t>
              </a:r>
            </a:p>
          </p:txBody>
        </p:sp>
        <p:sp>
          <p:nvSpPr>
            <p:cNvPr id="18" name="Rectangle 17">
              <a:extLst>
                <a:ext uri="{FF2B5EF4-FFF2-40B4-BE49-F238E27FC236}">
                  <a16:creationId xmlns:a16="http://schemas.microsoft.com/office/drawing/2014/main" id="{5B322E69-7D1F-45C4-8D15-C97BB76322E6}"/>
                </a:ext>
              </a:extLst>
            </p:cNvPr>
            <p:cNvSpPr/>
            <p:nvPr userDrawn="1"/>
          </p:nvSpPr>
          <p:spPr>
            <a:xfrm>
              <a:off x="6406666" y="4815526"/>
              <a:ext cx="5050688" cy="1051560"/>
            </a:xfrm>
            <a:prstGeom prst="rect">
              <a:avLst/>
            </a:prstGeom>
            <a:solidFill>
              <a:schemeClr val="bg1"/>
            </a:solid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71450" indent="-171450">
                <a:spcAft>
                  <a:spcPts val="300"/>
                </a:spcAft>
                <a:buFont typeface="Arial" panose="020B0604020202020204" pitchFamily="34" charset="0"/>
                <a:buChar char="•"/>
              </a:pPr>
              <a:r>
                <a:rPr lang="en-US" sz="1100" dirty="0">
                  <a:solidFill>
                    <a:schemeClr val="tx1"/>
                  </a:solidFill>
                </a:rPr>
                <a:t>Alternatives are investments that do not fit into the other conventional asset classes. </a:t>
              </a:r>
            </a:p>
            <a:p>
              <a:pPr marL="171450" indent="-171450">
                <a:spcAft>
                  <a:spcPts val="300"/>
                </a:spcAft>
                <a:buFont typeface="Arial" panose="020B0604020202020204" pitchFamily="34" charset="0"/>
                <a:buChar char="•"/>
              </a:pPr>
              <a:r>
                <a:rPr lang="en-US" sz="1100" dirty="0">
                  <a:solidFill>
                    <a:schemeClr val="tx1"/>
                  </a:solidFill>
                </a:rPr>
                <a:t>Generally considered high-risk with low liquidity.</a:t>
              </a:r>
            </a:p>
            <a:p>
              <a:pPr marL="171450" indent="-171450">
                <a:spcAft>
                  <a:spcPts val="300"/>
                </a:spcAft>
                <a:buFont typeface="Arial" panose="020B0604020202020204" pitchFamily="34" charset="0"/>
                <a:buChar char="•"/>
              </a:pPr>
              <a:r>
                <a:rPr lang="en-US" sz="1100" dirty="0">
                  <a:solidFill>
                    <a:schemeClr val="tx1"/>
                  </a:solidFill>
                </a:rPr>
                <a:t>Used in portfolios to diversify, potentially enhance returns, and invest in assets that are typically not correlated to the stock market.</a:t>
              </a:r>
            </a:p>
          </p:txBody>
        </p:sp>
        <p:sp>
          <p:nvSpPr>
            <p:cNvPr id="22" name="Oval 21">
              <a:extLst>
                <a:ext uri="{FF2B5EF4-FFF2-40B4-BE49-F238E27FC236}">
                  <a16:creationId xmlns:a16="http://schemas.microsoft.com/office/drawing/2014/main" id="{B8097A65-1599-43C8-A84F-8500B0C446BB}"/>
                </a:ext>
              </a:extLst>
            </p:cNvPr>
            <p:cNvSpPr/>
            <p:nvPr userDrawn="1"/>
          </p:nvSpPr>
          <p:spPr>
            <a:xfrm>
              <a:off x="3858770" y="5021266"/>
              <a:ext cx="640080" cy="640080"/>
            </a:xfrm>
            <a:prstGeom prst="ellipse">
              <a:avLst/>
            </a:prstGeom>
            <a:solidFill>
              <a:schemeClr val="bg1"/>
            </a:solid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4" name="Graphic 23" descr="Dollar outline">
              <a:extLst>
                <a:ext uri="{FF2B5EF4-FFF2-40B4-BE49-F238E27FC236}">
                  <a16:creationId xmlns:a16="http://schemas.microsoft.com/office/drawing/2014/main" id="{C2C4E739-F2A2-4277-9192-79A16952FF2C}"/>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950210" y="5112706"/>
              <a:ext cx="457200" cy="457200"/>
            </a:xfrm>
            <a:prstGeom prst="rect">
              <a:avLst/>
            </a:prstGeom>
          </p:spPr>
        </p:pic>
      </p:grpSp>
      <p:grpSp>
        <p:nvGrpSpPr>
          <p:cNvPr id="28" name="Group 27">
            <a:extLst>
              <a:ext uri="{FF2B5EF4-FFF2-40B4-BE49-F238E27FC236}">
                <a16:creationId xmlns:a16="http://schemas.microsoft.com/office/drawing/2014/main" id="{774F2B84-8071-44AB-B145-FA9CCC45803B}"/>
              </a:ext>
            </a:extLst>
          </p:cNvPr>
          <p:cNvGrpSpPr/>
          <p:nvPr userDrawn="1"/>
        </p:nvGrpSpPr>
        <p:grpSpPr>
          <a:xfrm>
            <a:off x="3858770" y="3542668"/>
            <a:ext cx="7598584" cy="1051560"/>
            <a:chOff x="3858770" y="3650618"/>
            <a:chExt cx="7598584" cy="1051560"/>
          </a:xfrm>
        </p:grpSpPr>
        <p:sp>
          <p:nvSpPr>
            <p:cNvPr id="11" name="Rectangle 10">
              <a:extLst>
                <a:ext uri="{FF2B5EF4-FFF2-40B4-BE49-F238E27FC236}">
                  <a16:creationId xmlns:a16="http://schemas.microsoft.com/office/drawing/2014/main" id="{63A779A3-9B9E-4519-AA7A-F7ADC05C688C}"/>
                </a:ext>
              </a:extLst>
            </p:cNvPr>
            <p:cNvSpPr/>
            <p:nvPr userDrawn="1"/>
          </p:nvSpPr>
          <p:spPr>
            <a:xfrm>
              <a:off x="4320590" y="3650618"/>
              <a:ext cx="1930400" cy="105156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latin typeface="+mj-lt"/>
                </a:rPr>
                <a:t>Cash </a:t>
              </a:r>
              <a:br>
                <a:rPr lang="en-US" dirty="0">
                  <a:latin typeface="+mj-lt"/>
                </a:rPr>
              </a:br>
              <a:r>
                <a:rPr lang="en-US" dirty="0">
                  <a:latin typeface="+mj-lt"/>
                </a:rPr>
                <a:t>Equivalents</a:t>
              </a:r>
            </a:p>
          </p:txBody>
        </p:sp>
        <p:sp>
          <p:nvSpPr>
            <p:cNvPr id="17" name="Rectangle 16">
              <a:extLst>
                <a:ext uri="{FF2B5EF4-FFF2-40B4-BE49-F238E27FC236}">
                  <a16:creationId xmlns:a16="http://schemas.microsoft.com/office/drawing/2014/main" id="{40614123-721C-4F7F-8D24-B0CBF28FEB29}"/>
                </a:ext>
              </a:extLst>
            </p:cNvPr>
            <p:cNvSpPr/>
            <p:nvPr userDrawn="1"/>
          </p:nvSpPr>
          <p:spPr>
            <a:xfrm>
              <a:off x="6406666" y="3650618"/>
              <a:ext cx="5050688" cy="1051560"/>
            </a:xfrm>
            <a:prstGeom prst="rect">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71450" indent="-171450">
                <a:spcAft>
                  <a:spcPts val="300"/>
                </a:spcAft>
                <a:buFont typeface="Arial" panose="020B0604020202020204" pitchFamily="34" charset="0"/>
                <a:buChar char="•"/>
              </a:pPr>
              <a:r>
                <a:rPr lang="en-US" sz="1100" dirty="0">
                  <a:solidFill>
                    <a:schemeClr val="tx1"/>
                  </a:solidFill>
                </a:rPr>
                <a:t>Cash equivalents are similar to cash and are highly liquid investments, with very short maturity periods.</a:t>
              </a:r>
            </a:p>
            <a:p>
              <a:pPr marL="171450" indent="-171450">
                <a:spcAft>
                  <a:spcPts val="300"/>
                </a:spcAft>
                <a:buFont typeface="Arial" panose="020B0604020202020204" pitchFamily="34" charset="0"/>
                <a:buChar char="•"/>
              </a:pPr>
              <a:r>
                <a:rPr lang="en-US" sz="1100" dirty="0">
                  <a:solidFill>
                    <a:schemeClr val="tx1"/>
                  </a:solidFill>
                </a:rPr>
                <a:t>Used in portfolios to provide quick access to liquidity, a relatively safe source of stable returns, and capital preservation. </a:t>
              </a:r>
            </a:p>
          </p:txBody>
        </p:sp>
        <p:sp>
          <p:nvSpPr>
            <p:cNvPr id="21" name="Oval 20">
              <a:extLst>
                <a:ext uri="{FF2B5EF4-FFF2-40B4-BE49-F238E27FC236}">
                  <a16:creationId xmlns:a16="http://schemas.microsoft.com/office/drawing/2014/main" id="{09BF1F58-D026-40E0-8D0D-4EB2F805A9AA}"/>
                </a:ext>
              </a:extLst>
            </p:cNvPr>
            <p:cNvSpPr/>
            <p:nvPr userDrawn="1"/>
          </p:nvSpPr>
          <p:spPr>
            <a:xfrm>
              <a:off x="3858770" y="3856358"/>
              <a:ext cx="640080" cy="640080"/>
            </a:xfrm>
            <a:prstGeom prst="ellipse">
              <a:avLst/>
            </a:prstGeom>
            <a:solidFill>
              <a:schemeClr val="bg1"/>
            </a:solidFill>
            <a:ln>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5" name="Graphic 24" descr="Piggy Bank outline">
              <a:extLst>
                <a:ext uri="{FF2B5EF4-FFF2-40B4-BE49-F238E27FC236}">
                  <a16:creationId xmlns:a16="http://schemas.microsoft.com/office/drawing/2014/main" id="{7481F07F-DD42-4A32-896D-A0A33D50CB92}"/>
                </a:ext>
              </a:extLst>
            </p:cNvPr>
            <p:cNvPicPr>
              <a:picLocks noChangeAspect="1"/>
            </p:cNvPicPr>
            <p:nvPr userDrawn="1"/>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950210" y="3947798"/>
              <a:ext cx="457200" cy="457200"/>
            </a:xfrm>
            <a:prstGeom prst="rect">
              <a:avLst/>
            </a:prstGeom>
          </p:spPr>
        </p:pic>
      </p:grpSp>
      <p:grpSp>
        <p:nvGrpSpPr>
          <p:cNvPr id="2" name="Group 1">
            <a:extLst>
              <a:ext uri="{FF2B5EF4-FFF2-40B4-BE49-F238E27FC236}">
                <a16:creationId xmlns:a16="http://schemas.microsoft.com/office/drawing/2014/main" id="{7C3CCEEC-E692-43D5-AB73-72F68F49D35D}"/>
              </a:ext>
            </a:extLst>
          </p:cNvPr>
          <p:cNvGrpSpPr/>
          <p:nvPr userDrawn="1"/>
        </p:nvGrpSpPr>
        <p:grpSpPr>
          <a:xfrm>
            <a:off x="3858770" y="1168402"/>
            <a:ext cx="7598584" cy="1051560"/>
            <a:chOff x="3858770" y="1254127"/>
            <a:chExt cx="7598584" cy="1051560"/>
          </a:xfrm>
        </p:grpSpPr>
        <p:sp>
          <p:nvSpPr>
            <p:cNvPr id="13" name="Rectangle 12">
              <a:extLst>
                <a:ext uri="{FF2B5EF4-FFF2-40B4-BE49-F238E27FC236}">
                  <a16:creationId xmlns:a16="http://schemas.microsoft.com/office/drawing/2014/main" id="{F56C956B-F0F3-41C3-9DCE-9388C481155D}"/>
                </a:ext>
              </a:extLst>
            </p:cNvPr>
            <p:cNvSpPr/>
            <p:nvPr userDrawn="1"/>
          </p:nvSpPr>
          <p:spPr>
            <a:xfrm>
              <a:off x="6406666" y="1254127"/>
              <a:ext cx="5050688" cy="1051560"/>
            </a:xfrm>
            <a:prstGeom prst="rect">
              <a:avLst/>
            </a:prstGeom>
            <a:solidFill>
              <a:schemeClr val="bg1"/>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71450" indent="-171450">
                <a:spcAft>
                  <a:spcPts val="300"/>
                </a:spcAft>
                <a:buFont typeface="Arial" panose="020B0604020202020204" pitchFamily="34" charset="0"/>
                <a:buChar char="•"/>
              </a:pPr>
              <a:r>
                <a:rPr lang="en-US" sz="1100" dirty="0">
                  <a:solidFill>
                    <a:schemeClr val="tx1"/>
                  </a:solidFill>
                </a:rPr>
                <a:t>Also known as stocks, equities are shares in the ownership of a company.</a:t>
              </a:r>
            </a:p>
            <a:p>
              <a:pPr marL="171450" indent="-171450">
                <a:spcAft>
                  <a:spcPts val="300"/>
                </a:spcAft>
                <a:buFont typeface="Arial" panose="020B0604020202020204" pitchFamily="34" charset="0"/>
                <a:buChar char="•"/>
              </a:pPr>
              <a:r>
                <a:rPr lang="en-US" sz="1100" dirty="0">
                  <a:solidFill>
                    <a:schemeClr val="tx1"/>
                  </a:solidFill>
                </a:rPr>
                <a:t>Generally have a potential for higher returns—but are risky because of potential declines in value.</a:t>
              </a:r>
            </a:p>
            <a:p>
              <a:pPr marL="171450" indent="-171450">
                <a:spcAft>
                  <a:spcPts val="300"/>
                </a:spcAft>
                <a:buFont typeface="Arial" panose="020B0604020202020204" pitchFamily="34" charset="0"/>
                <a:buChar char="•"/>
              </a:pPr>
              <a:r>
                <a:rPr lang="en-US" sz="1100" dirty="0">
                  <a:solidFill>
                    <a:schemeClr val="tx1"/>
                  </a:solidFill>
                </a:rPr>
                <a:t>Used to diversify portfolios and add return potential—especially for those with long investment horizons.</a:t>
              </a:r>
            </a:p>
          </p:txBody>
        </p:sp>
        <p:sp>
          <p:nvSpPr>
            <p:cNvPr id="15" name="Rectangle 14">
              <a:extLst>
                <a:ext uri="{FF2B5EF4-FFF2-40B4-BE49-F238E27FC236}">
                  <a16:creationId xmlns:a16="http://schemas.microsoft.com/office/drawing/2014/main" id="{9AE8EBD9-F810-4950-BDFD-B5FCCFFC1F34}"/>
                </a:ext>
              </a:extLst>
            </p:cNvPr>
            <p:cNvSpPr/>
            <p:nvPr userDrawn="1"/>
          </p:nvSpPr>
          <p:spPr>
            <a:xfrm>
              <a:off x="4320590" y="1254127"/>
              <a:ext cx="1930400" cy="1051560"/>
            </a:xfrm>
            <a:prstGeom prst="rect">
              <a:avLst/>
            </a:prstGeom>
            <a:solidFill>
              <a:schemeClr val="accent6"/>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latin typeface="+mj-lt"/>
                </a:rPr>
                <a:t>Equities</a:t>
              </a:r>
            </a:p>
          </p:txBody>
        </p:sp>
        <p:sp>
          <p:nvSpPr>
            <p:cNvPr id="19" name="Oval 18">
              <a:extLst>
                <a:ext uri="{FF2B5EF4-FFF2-40B4-BE49-F238E27FC236}">
                  <a16:creationId xmlns:a16="http://schemas.microsoft.com/office/drawing/2014/main" id="{5D908A9C-52A3-4FC3-9AD1-D5A38208AC6A}"/>
                </a:ext>
              </a:extLst>
            </p:cNvPr>
            <p:cNvSpPr/>
            <p:nvPr userDrawn="1"/>
          </p:nvSpPr>
          <p:spPr>
            <a:xfrm>
              <a:off x="3858770" y="1459867"/>
              <a:ext cx="640080" cy="640080"/>
            </a:xfrm>
            <a:prstGeom prst="ellipse">
              <a:avLst/>
            </a:prstGeom>
            <a:solidFill>
              <a:schemeClr val="bg1"/>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6" name="Graphic 25" descr="Bank outline">
              <a:extLst>
                <a:ext uri="{FF2B5EF4-FFF2-40B4-BE49-F238E27FC236}">
                  <a16:creationId xmlns:a16="http://schemas.microsoft.com/office/drawing/2014/main" id="{E9F21414-AD78-40EE-B245-261E0DE78FB2}"/>
                </a:ext>
              </a:extLst>
            </p:cNvPr>
            <p:cNvPicPr>
              <a:picLocks noChangeAspect="1"/>
            </p:cNvPicPr>
            <p:nvPr userDrawn="1"/>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950210" y="1551307"/>
              <a:ext cx="457200" cy="457200"/>
            </a:xfrm>
            <a:prstGeom prst="rect">
              <a:avLst/>
            </a:prstGeom>
          </p:spPr>
        </p:pic>
      </p:grpSp>
      <p:sp>
        <p:nvSpPr>
          <p:cNvPr id="31" name="Text Placeholder 1">
            <a:extLst>
              <a:ext uri="{FF2B5EF4-FFF2-40B4-BE49-F238E27FC236}">
                <a16:creationId xmlns:a16="http://schemas.microsoft.com/office/drawing/2014/main" id="{4A7F408B-3C57-484E-9D8D-8FC93C3D9990}"/>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32" name="Text Placeholder 1">
            <a:extLst>
              <a:ext uri="{FF2B5EF4-FFF2-40B4-BE49-F238E27FC236}">
                <a16:creationId xmlns:a16="http://schemas.microsoft.com/office/drawing/2014/main" id="{17D7561F-4F32-4285-BDA2-2FCF6BFC58DC}"/>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INVESTING BASICS</a:t>
            </a:r>
          </a:p>
        </p:txBody>
      </p:sp>
    </p:spTree>
    <p:extLst>
      <p:ext uri="{BB962C8B-B14F-4D97-AF65-F5344CB8AC3E}">
        <p14:creationId xmlns:p14="http://schemas.microsoft.com/office/powerpoint/2010/main" val="10771868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ssetClasse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7C5715B-31E2-49DA-9895-151A3C2463D0}"/>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F3798D17-54FA-4168-B6A7-0B082EC4FBC5}"/>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4D3ED527-4642-4C94-957F-8E4A4C147B2F}"/>
              </a:ext>
            </a:extLst>
          </p:cNvPr>
          <p:cNvSpPr txBox="1">
            <a:spLocks/>
          </p:cNvSpPr>
          <p:nvPr userDrawn="1"/>
        </p:nvSpPr>
        <p:spPr>
          <a:xfrm>
            <a:off x="482112" y="1348277"/>
            <a:ext cx="3354556"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Asset </a:t>
            </a:r>
            <a:br>
              <a:rPr lang="en-US" sz="4400" dirty="0">
                <a:latin typeface="+mj-lt"/>
              </a:rPr>
            </a:br>
            <a:r>
              <a:rPr lang="en-US" sz="4400" dirty="0">
                <a:latin typeface="+mj-lt"/>
              </a:rPr>
              <a:t>Classes</a:t>
            </a:r>
          </a:p>
        </p:txBody>
      </p:sp>
      <p:sp>
        <p:nvSpPr>
          <p:cNvPr id="9" name="TextBox 8">
            <a:extLst>
              <a:ext uri="{FF2B5EF4-FFF2-40B4-BE49-F238E27FC236}">
                <a16:creationId xmlns:a16="http://schemas.microsoft.com/office/drawing/2014/main" id="{FAF06AF4-5EE9-4E01-A533-56F924870EB1}"/>
              </a:ext>
            </a:extLst>
          </p:cNvPr>
          <p:cNvSpPr txBox="1"/>
          <p:nvPr userDrawn="1"/>
        </p:nvSpPr>
        <p:spPr>
          <a:xfrm>
            <a:off x="534169" y="3013418"/>
            <a:ext cx="2320400" cy="2597442"/>
          </a:xfrm>
          <a:prstGeom prst="rect">
            <a:avLst/>
          </a:prstGeom>
          <a:noFill/>
        </p:spPr>
        <p:txBody>
          <a:bodyPr wrap="square" rtlCol="0">
            <a:spAutoFit/>
          </a:bodyPr>
          <a:lstStyle/>
          <a:p>
            <a:pPr>
              <a:lnSpc>
                <a:spcPct val="114000"/>
              </a:lnSpc>
            </a:pPr>
            <a:r>
              <a:rPr lang="en-US" sz="1200" dirty="0"/>
              <a:t>Asset classes are groups of similar investments. They share similar characteristics and are often subject to the same rules and regulations.</a:t>
            </a:r>
          </a:p>
          <a:p>
            <a:pPr>
              <a:lnSpc>
                <a:spcPct val="114000"/>
              </a:lnSpc>
            </a:pPr>
            <a:endParaRPr lang="en-US" sz="1200" dirty="0"/>
          </a:p>
          <a:p>
            <a:pPr>
              <a:lnSpc>
                <a:spcPct val="114000"/>
              </a:lnSpc>
            </a:pPr>
            <a:r>
              <a:rPr lang="en-US" sz="1200" dirty="0"/>
              <a:t>Knowing and investing in different asset classes can help you and your advisor create a diversified portfolio and potentially lessen risk.</a:t>
            </a:r>
          </a:p>
          <a:p>
            <a:pPr>
              <a:lnSpc>
                <a:spcPct val="114000"/>
              </a:lnSpc>
            </a:pPr>
            <a:endParaRPr lang="en-US" sz="1200" dirty="0"/>
          </a:p>
        </p:txBody>
      </p:sp>
      <p:sp>
        <p:nvSpPr>
          <p:cNvPr id="14" name="Rectangle 13">
            <a:extLst>
              <a:ext uri="{FF2B5EF4-FFF2-40B4-BE49-F238E27FC236}">
                <a16:creationId xmlns:a16="http://schemas.microsoft.com/office/drawing/2014/main" id="{4A986E23-F9FA-489A-80E3-2981F25E1555}"/>
              </a:ext>
            </a:extLst>
          </p:cNvPr>
          <p:cNvSpPr/>
          <p:nvPr userDrawn="1"/>
        </p:nvSpPr>
        <p:spPr>
          <a:xfrm>
            <a:off x="4320590" y="5681781"/>
            <a:ext cx="7136763" cy="821489"/>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latin typeface="+mj-lt"/>
              </a:rPr>
              <a:t>You can also invest in Real Estate and Commodities</a:t>
            </a:r>
          </a:p>
        </p:txBody>
      </p:sp>
      <p:grpSp>
        <p:nvGrpSpPr>
          <p:cNvPr id="27" name="Group 26">
            <a:extLst>
              <a:ext uri="{FF2B5EF4-FFF2-40B4-BE49-F238E27FC236}">
                <a16:creationId xmlns:a16="http://schemas.microsoft.com/office/drawing/2014/main" id="{51FD92C2-24CE-4A66-8915-C7557DE6637F}"/>
              </a:ext>
            </a:extLst>
          </p:cNvPr>
          <p:cNvGrpSpPr/>
          <p:nvPr userDrawn="1"/>
        </p:nvGrpSpPr>
        <p:grpSpPr>
          <a:xfrm>
            <a:off x="3858770" y="2355535"/>
            <a:ext cx="7598584" cy="1051560"/>
            <a:chOff x="3858770" y="2470059"/>
            <a:chExt cx="7598584" cy="1051560"/>
          </a:xfrm>
        </p:grpSpPr>
        <p:sp>
          <p:nvSpPr>
            <p:cNvPr id="10" name="Rectangle 9">
              <a:extLst>
                <a:ext uri="{FF2B5EF4-FFF2-40B4-BE49-F238E27FC236}">
                  <a16:creationId xmlns:a16="http://schemas.microsoft.com/office/drawing/2014/main" id="{2C3CA95F-B079-4C09-8489-279F2E1E6BFA}"/>
                </a:ext>
              </a:extLst>
            </p:cNvPr>
            <p:cNvSpPr/>
            <p:nvPr userDrawn="1"/>
          </p:nvSpPr>
          <p:spPr>
            <a:xfrm>
              <a:off x="4320590" y="2470059"/>
              <a:ext cx="1930400" cy="1051560"/>
            </a:xfrm>
            <a:prstGeom prst="rect">
              <a:avLst/>
            </a:prstGeom>
            <a:solidFill>
              <a:schemeClr val="accent3"/>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latin typeface="+mj-lt"/>
                </a:rPr>
                <a:t>Fixed </a:t>
              </a:r>
              <a:br>
                <a:rPr lang="en-US" dirty="0">
                  <a:latin typeface="+mj-lt"/>
                </a:rPr>
              </a:br>
              <a:r>
                <a:rPr lang="en-US" dirty="0">
                  <a:latin typeface="+mj-lt"/>
                </a:rPr>
                <a:t>Income</a:t>
              </a:r>
            </a:p>
          </p:txBody>
        </p:sp>
        <p:sp>
          <p:nvSpPr>
            <p:cNvPr id="16" name="Rectangle 15">
              <a:extLst>
                <a:ext uri="{FF2B5EF4-FFF2-40B4-BE49-F238E27FC236}">
                  <a16:creationId xmlns:a16="http://schemas.microsoft.com/office/drawing/2014/main" id="{A37748FC-752A-4AB2-8BB7-AD0EF44BA980}"/>
                </a:ext>
              </a:extLst>
            </p:cNvPr>
            <p:cNvSpPr/>
            <p:nvPr userDrawn="1"/>
          </p:nvSpPr>
          <p:spPr>
            <a:xfrm>
              <a:off x="6406666" y="2470059"/>
              <a:ext cx="5050688" cy="1051560"/>
            </a:xfrm>
            <a:prstGeom prst="rect">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71450" indent="-171450">
                <a:spcAft>
                  <a:spcPts val="300"/>
                </a:spcAft>
                <a:buFont typeface="Arial" panose="020B0604020202020204" pitchFamily="34" charset="0"/>
                <a:buChar char="•"/>
              </a:pPr>
              <a:r>
                <a:rPr lang="en-US" sz="1100" dirty="0">
                  <a:solidFill>
                    <a:schemeClr val="tx1"/>
                  </a:solidFill>
                </a:rPr>
                <a:t>Fixed income investments pay investors a set amount until a maturity date. At maturity, the original amount is paid back.</a:t>
              </a:r>
            </a:p>
            <a:p>
              <a:pPr marL="171450" indent="-171450">
                <a:spcAft>
                  <a:spcPts val="300"/>
                </a:spcAft>
                <a:buFont typeface="Arial" panose="020B0604020202020204" pitchFamily="34" charset="0"/>
                <a:buChar char="•"/>
              </a:pPr>
              <a:r>
                <a:rPr lang="en-US" sz="1100" dirty="0">
                  <a:solidFill>
                    <a:schemeClr val="tx1"/>
                  </a:solidFill>
                </a:rPr>
                <a:t>Generally seen as lower risk, but investments may be subject to interest rate and credit risk.</a:t>
              </a:r>
            </a:p>
            <a:p>
              <a:pPr marL="171450" indent="-171450">
                <a:spcAft>
                  <a:spcPts val="300"/>
                </a:spcAft>
                <a:buFont typeface="Arial" panose="020B0604020202020204" pitchFamily="34" charset="0"/>
                <a:buChar char="•"/>
              </a:pPr>
              <a:r>
                <a:rPr lang="en-US" sz="1100" dirty="0">
                  <a:solidFill>
                    <a:schemeClr val="tx1"/>
                  </a:solidFill>
                </a:rPr>
                <a:t>Are used in portfolios to help diversify and provide predictable income. </a:t>
              </a:r>
            </a:p>
          </p:txBody>
        </p:sp>
        <p:sp>
          <p:nvSpPr>
            <p:cNvPr id="20" name="Oval 19">
              <a:extLst>
                <a:ext uri="{FF2B5EF4-FFF2-40B4-BE49-F238E27FC236}">
                  <a16:creationId xmlns:a16="http://schemas.microsoft.com/office/drawing/2014/main" id="{3A69D781-3205-4745-BC40-56EB5A9B10AE}"/>
                </a:ext>
              </a:extLst>
            </p:cNvPr>
            <p:cNvSpPr/>
            <p:nvPr userDrawn="1"/>
          </p:nvSpPr>
          <p:spPr>
            <a:xfrm>
              <a:off x="3858770" y="2675799"/>
              <a:ext cx="640080" cy="640080"/>
            </a:xfrm>
            <a:prstGeom prst="ellipse">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3" name="Graphic 22" descr="Money outline">
              <a:extLst>
                <a:ext uri="{FF2B5EF4-FFF2-40B4-BE49-F238E27FC236}">
                  <a16:creationId xmlns:a16="http://schemas.microsoft.com/office/drawing/2014/main" id="{0D70DDD5-D896-465B-92A0-DCD745596DD7}"/>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950210" y="2767239"/>
              <a:ext cx="457200" cy="457200"/>
            </a:xfrm>
            <a:prstGeom prst="rect">
              <a:avLst/>
            </a:prstGeom>
          </p:spPr>
        </p:pic>
      </p:grpSp>
      <p:grpSp>
        <p:nvGrpSpPr>
          <p:cNvPr id="29" name="Group 28">
            <a:extLst>
              <a:ext uri="{FF2B5EF4-FFF2-40B4-BE49-F238E27FC236}">
                <a16:creationId xmlns:a16="http://schemas.microsoft.com/office/drawing/2014/main" id="{E1D07C08-33ED-46A8-B93F-68EB75DE9672}"/>
              </a:ext>
            </a:extLst>
          </p:cNvPr>
          <p:cNvGrpSpPr/>
          <p:nvPr userDrawn="1"/>
        </p:nvGrpSpPr>
        <p:grpSpPr>
          <a:xfrm>
            <a:off x="3858770" y="4729801"/>
            <a:ext cx="7598584" cy="1051560"/>
            <a:chOff x="3858770" y="4815526"/>
            <a:chExt cx="7598584" cy="1051560"/>
          </a:xfrm>
        </p:grpSpPr>
        <p:sp>
          <p:nvSpPr>
            <p:cNvPr id="12" name="Rectangle 11">
              <a:extLst>
                <a:ext uri="{FF2B5EF4-FFF2-40B4-BE49-F238E27FC236}">
                  <a16:creationId xmlns:a16="http://schemas.microsoft.com/office/drawing/2014/main" id="{D607AA8F-1B2D-42FE-ABE9-B16376A12620}"/>
                </a:ext>
              </a:extLst>
            </p:cNvPr>
            <p:cNvSpPr/>
            <p:nvPr userDrawn="1"/>
          </p:nvSpPr>
          <p:spPr>
            <a:xfrm>
              <a:off x="4320590" y="4815526"/>
              <a:ext cx="1930400" cy="1051560"/>
            </a:xfrm>
            <a:prstGeom prst="rect">
              <a:avLst/>
            </a:prstGeom>
            <a:solidFill>
              <a:schemeClr val="accent5"/>
            </a:solid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latin typeface="+mj-lt"/>
                </a:rPr>
                <a:t>Alternatives</a:t>
              </a:r>
            </a:p>
          </p:txBody>
        </p:sp>
        <p:sp>
          <p:nvSpPr>
            <p:cNvPr id="18" name="Rectangle 17">
              <a:extLst>
                <a:ext uri="{FF2B5EF4-FFF2-40B4-BE49-F238E27FC236}">
                  <a16:creationId xmlns:a16="http://schemas.microsoft.com/office/drawing/2014/main" id="{5B322E69-7D1F-45C4-8D15-C97BB76322E6}"/>
                </a:ext>
              </a:extLst>
            </p:cNvPr>
            <p:cNvSpPr/>
            <p:nvPr userDrawn="1"/>
          </p:nvSpPr>
          <p:spPr>
            <a:xfrm>
              <a:off x="6406666" y="4815526"/>
              <a:ext cx="5050688" cy="1051560"/>
            </a:xfrm>
            <a:prstGeom prst="rect">
              <a:avLst/>
            </a:prstGeom>
            <a:solidFill>
              <a:schemeClr val="bg1"/>
            </a:solid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71450" indent="-171450">
                <a:spcAft>
                  <a:spcPts val="300"/>
                </a:spcAft>
                <a:buFont typeface="Arial" panose="020B0604020202020204" pitchFamily="34" charset="0"/>
                <a:buChar char="•"/>
              </a:pPr>
              <a:r>
                <a:rPr lang="en-US" sz="1100" dirty="0">
                  <a:solidFill>
                    <a:schemeClr val="tx1"/>
                  </a:solidFill>
                </a:rPr>
                <a:t>Alternatives are investments that do not fit into the other conventional asset classes. </a:t>
              </a:r>
            </a:p>
            <a:p>
              <a:pPr marL="171450" indent="-171450">
                <a:spcAft>
                  <a:spcPts val="300"/>
                </a:spcAft>
                <a:buFont typeface="Arial" panose="020B0604020202020204" pitchFamily="34" charset="0"/>
                <a:buChar char="•"/>
              </a:pPr>
              <a:r>
                <a:rPr lang="en-US" sz="1100" dirty="0">
                  <a:solidFill>
                    <a:schemeClr val="tx1"/>
                  </a:solidFill>
                </a:rPr>
                <a:t>Generally considered high-risk with low liquidity.</a:t>
              </a:r>
            </a:p>
            <a:p>
              <a:pPr marL="171450" indent="-171450">
                <a:spcAft>
                  <a:spcPts val="300"/>
                </a:spcAft>
                <a:buFont typeface="Arial" panose="020B0604020202020204" pitchFamily="34" charset="0"/>
                <a:buChar char="•"/>
              </a:pPr>
              <a:r>
                <a:rPr lang="en-US" sz="1100" dirty="0">
                  <a:solidFill>
                    <a:schemeClr val="tx1"/>
                  </a:solidFill>
                </a:rPr>
                <a:t>Used in portfolios to diversify, potentially enhance returns, and invest in assets that are typically not correlated to the stock market.</a:t>
              </a:r>
            </a:p>
          </p:txBody>
        </p:sp>
        <p:sp>
          <p:nvSpPr>
            <p:cNvPr id="22" name="Oval 21">
              <a:extLst>
                <a:ext uri="{FF2B5EF4-FFF2-40B4-BE49-F238E27FC236}">
                  <a16:creationId xmlns:a16="http://schemas.microsoft.com/office/drawing/2014/main" id="{B8097A65-1599-43C8-A84F-8500B0C446BB}"/>
                </a:ext>
              </a:extLst>
            </p:cNvPr>
            <p:cNvSpPr/>
            <p:nvPr userDrawn="1"/>
          </p:nvSpPr>
          <p:spPr>
            <a:xfrm>
              <a:off x="3858770" y="5021266"/>
              <a:ext cx="640080" cy="640080"/>
            </a:xfrm>
            <a:prstGeom prst="ellipse">
              <a:avLst/>
            </a:prstGeom>
            <a:solidFill>
              <a:schemeClr val="bg1"/>
            </a:solid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4" name="Graphic 23" descr="Dollar outline">
              <a:extLst>
                <a:ext uri="{FF2B5EF4-FFF2-40B4-BE49-F238E27FC236}">
                  <a16:creationId xmlns:a16="http://schemas.microsoft.com/office/drawing/2014/main" id="{C2C4E739-F2A2-4277-9192-79A16952FF2C}"/>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950210" y="5112706"/>
              <a:ext cx="457200" cy="457200"/>
            </a:xfrm>
            <a:prstGeom prst="rect">
              <a:avLst/>
            </a:prstGeom>
          </p:spPr>
        </p:pic>
      </p:grpSp>
      <p:grpSp>
        <p:nvGrpSpPr>
          <p:cNvPr id="28" name="Group 27">
            <a:extLst>
              <a:ext uri="{FF2B5EF4-FFF2-40B4-BE49-F238E27FC236}">
                <a16:creationId xmlns:a16="http://schemas.microsoft.com/office/drawing/2014/main" id="{774F2B84-8071-44AB-B145-FA9CCC45803B}"/>
              </a:ext>
            </a:extLst>
          </p:cNvPr>
          <p:cNvGrpSpPr/>
          <p:nvPr userDrawn="1"/>
        </p:nvGrpSpPr>
        <p:grpSpPr>
          <a:xfrm>
            <a:off x="3858770" y="3542668"/>
            <a:ext cx="7598584" cy="1051560"/>
            <a:chOff x="3858770" y="3650618"/>
            <a:chExt cx="7598584" cy="1051560"/>
          </a:xfrm>
        </p:grpSpPr>
        <p:sp>
          <p:nvSpPr>
            <p:cNvPr id="11" name="Rectangle 10">
              <a:extLst>
                <a:ext uri="{FF2B5EF4-FFF2-40B4-BE49-F238E27FC236}">
                  <a16:creationId xmlns:a16="http://schemas.microsoft.com/office/drawing/2014/main" id="{63A779A3-9B9E-4519-AA7A-F7ADC05C688C}"/>
                </a:ext>
              </a:extLst>
            </p:cNvPr>
            <p:cNvSpPr/>
            <p:nvPr userDrawn="1"/>
          </p:nvSpPr>
          <p:spPr>
            <a:xfrm>
              <a:off x="4320590" y="3650618"/>
              <a:ext cx="1930400" cy="105156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latin typeface="+mj-lt"/>
                </a:rPr>
                <a:t>Cash </a:t>
              </a:r>
              <a:br>
                <a:rPr lang="en-US" dirty="0">
                  <a:latin typeface="+mj-lt"/>
                </a:rPr>
              </a:br>
              <a:r>
                <a:rPr lang="en-US" dirty="0">
                  <a:latin typeface="+mj-lt"/>
                </a:rPr>
                <a:t>Equivalents</a:t>
              </a:r>
            </a:p>
          </p:txBody>
        </p:sp>
        <p:sp>
          <p:nvSpPr>
            <p:cNvPr id="17" name="Rectangle 16">
              <a:extLst>
                <a:ext uri="{FF2B5EF4-FFF2-40B4-BE49-F238E27FC236}">
                  <a16:creationId xmlns:a16="http://schemas.microsoft.com/office/drawing/2014/main" id="{40614123-721C-4F7F-8D24-B0CBF28FEB29}"/>
                </a:ext>
              </a:extLst>
            </p:cNvPr>
            <p:cNvSpPr/>
            <p:nvPr userDrawn="1"/>
          </p:nvSpPr>
          <p:spPr>
            <a:xfrm>
              <a:off x="6406666" y="3650618"/>
              <a:ext cx="5050688" cy="1051560"/>
            </a:xfrm>
            <a:prstGeom prst="rect">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71450" indent="-171450">
                <a:spcAft>
                  <a:spcPts val="300"/>
                </a:spcAft>
                <a:buFont typeface="Arial" panose="020B0604020202020204" pitchFamily="34" charset="0"/>
                <a:buChar char="•"/>
              </a:pPr>
              <a:r>
                <a:rPr lang="en-US" sz="1100" dirty="0">
                  <a:solidFill>
                    <a:schemeClr val="tx1"/>
                  </a:solidFill>
                </a:rPr>
                <a:t>Cash equivalents are similar to cash and are highly liquid investments, with very short maturity periods.</a:t>
              </a:r>
            </a:p>
            <a:p>
              <a:pPr marL="171450" indent="-171450">
                <a:spcAft>
                  <a:spcPts val="300"/>
                </a:spcAft>
                <a:buFont typeface="Arial" panose="020B0604020202020204" pitchFamily="34" charset="0"/>
                <a:buChar char="•"/>
              </a:pPr>
              <a:r>
                <a:rPr lang="en-US" sz="1100" dirty="0">
                  <a:solidFill>
                    <a:schemeClr val="tx1"/>
                  </a:solidFill>
                </a:rPr>
                <a:t>Used in portfolios to provide quick access to liquidity, a relatively safe source of stable returns, and capital preservation. </a:t>
              </a:r>
            </a:p>
          </p:txBody>
        </p:sp>
        <p:sp>
          <p:nvSpPr>
            <p:cNvPr id="21" name="Oval 20">
              <a:extLst>
                <a:ext uri="{FF2B5EF4-FFF2-40B4-BE49-F238E27FC236}">
                  <a16:creationId xmlns:a16="http://schemas.microsoft.com/office/drawing/2014/main" id="{09BF1F58-D026-40E0-8D0D-4EB2F805A9AA}"/>
                </a:ext>
              </a:extLst>
            </p:cNvPr>
            <p:cNvSpPr/>
            <p:nvPr userDrawn="1"/>
          </p:nvSpPr>
          <p:spPr>
            <a:xfrm>
              <a:off x="3858770" y="3856358"/>
              <a:ext cx="640080" cy="640080"/>
            </a:xfrm>
            <a:prstGeom prst="ellipse">
              <a:avLst/>
            </a:prstGeom>
            <a:solidFill>
              <a:schemeClr val="bg1"/>
            </a:solidFill>
            <a:ln>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5" name="Graphic 24" descr="Piggy Bank outline">
              <a:extLst>
                <a:ext uri="{FF2B5EF4-FFF2-40B4-BE49-F238E27FC236}">
                  <a16:creationId xmlns:a16="http://schemas.microsoft.com/office/drawing/2014/main" id="{7481F07F-DD42-4A32-896D-A0A33D50CB92}"/>
                </a:ext>
              </a:extLst>
            </p:cNvPr>
            <p:cNvPicPr>
              <a:picLocks noChangeAspect="1"/>
            </p:cNvPicPr>
            <p:nvPr userDrawn="1"/>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950210" y="3947798"/>
              <a:ext cx="457200" cy="457200"/>
            </a:xfrm>
            <a:prstGeom prst="rect">
              <a:avLst/>
            </a:prstGeom>
          </p:spPr>
        </p:pic>
      </p:grpSp>
      <p:grpSp>
        <p:nvGrpSpPr>
          <p:cNvPr id="2" name="Group 1">
            <a:extLst>
              <a:ext uri="{FF2B5EF4-FFF2-40B4-BE49-F238E27FC236}">
                <a16:creationId xmlns:a16="http://schemas.microsoft.com/office/drawing/2014/main" id="{7C3CCEEC-E692-43D5-AB73-72F68F49D35D}"/>
              </a:ext>
            </a:extLst>
          </p:cNvPr>
          <p:cNvGrpSpPr/>
          <p:nvPr userDrawn="1"/>
        </p:nvGrpSpPr>
        <p:grpSpPr>
          <a:xfrm>
            <a:off x="3858770" y="1168402"/>
            <a:ext cx="7598584" cy="1051560"/>
            <a:chOff x="3858770" y="1254127"/>
            <a:chExt cx="7598584" cy="1051560"/>
          </a:xfrm>
        </p:grpSpPr>
        <p:sp>
          <p:nvSpPr>
            <p:cNvPr id="13" name="Rectangle 12">
              <a:extLst>
                <a:ext uri="{FF2B5EF4-FFF2-40B4-BE49-F238E27FC236}">
                  <a16:creationId xmlns:a16="http://schemas.microsoft.com/office/drawing/2014/main" id="{F56C956B-F0F3-41C3-9DCE-9388C481155D}"/>
                </a:ext>
              </a:extLst>
            </p:cNvPr>
            <p:cNvSpPr/>
            <p:nvPr userDrawn="1"/>
          </p:nvSpPr>
          <p:spPr>
            <a:xfrm>
              <a:off x="6406666" y="1254127"/>
              <a:ext cx="5050688" cy="1051560"/>
            </a:xfrm>
            <a:prstGeom prst="rect">
              <a:avLst/>
            </a:prstGeom>
            <a:solidFill>
              <a:schemeClr val="bg1"/>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71450" indent="-171450">
                <a:spcAft>
                  <a:spcPts val="300"/>
                </a:spcAft>
                <a:buFont typeface="Arial" panose="020B0604020202020204" pitchFamily="34" charset="0"/>
                <a:buChar char="•"/>
              </a:pPr>
              <a:r>
                <a:rPr lang="en-US" sz="1100" dirty="0">
                  <a:solidFill>
                    <a:schemeClr val="tx1"/>
                  </a:solidFill>
                </a:rPr>
                <a:t>Also known as stocks, equities are shares in the ownership of a company.</a:t>
              </a:r>
            </a:p>
            <a:p>
              <a:pPr marL="171450" indent="-171450">
                <a:spcAft>
                  <a:spcPts val="300"/>
                </a:spcAft>
                <a:buFont typeface="Arial" panose="020B0604020202020204" pitchFamily="34" charset="0"/>
                <a:buChar char="•"/>
              </a:pPr>
              <a:r>
                <a:rPr lang="en-US" sz="1100" dirty="0">
                  <a:solidFill>
                    <a:schemeClr val="tx1"/>
                  </a:solidFill>
                </a:rPr>
                <a:t>Generally have a potential for higher returns—but are risky because of potential declines in value.</a:t>
              </a:r>
            </a:p>
            <a:p>
              <a:pPr marL="171450" indent="-171450">
                <a:spcAft>
                  <a:spcPts val="300"/>
                </a:spcAft>
                <a:buFont typeface="Arial" panose="020B0604020202020204" pitchFamily="34" charset="0"/>
                <a:buChar char="•"/>
              </a:pPr>
              <a:r>
                <a:rPr lang="en-US" sz="1100" dirty="0">
                  <a:solidFill>
                    <a:schemeClr val="tx1"/>
                  </a:solidFill>
                </a:rPr>
                <a:t>Used to diversify portfolios and add return potential—especially for those with long investment horizons.</a:t>
              </a:r>
            </a:p>
          </p:txBody>
        </p:sp>
        <p:sp>
          <p:nvSpPr>
            <p:cNvPr id="15" name="Rectangle 14">
              <a:extLst>
                <a:ext uri="{FF2B5EF4-FFF2-40B4-BE49-F238E27FC236}">
                  <a16:creationId xmlns:a16="http://schemas.microsoft.com/office/drawing/2014/main" id="{9AE8EBD9-F810-4950-BDFD-B5FCCFFC1F34}"/>
                </a:ext>
              </a:extLst>
            </p:cNvPr>
            <p:cNvSpPr/>
            <p:nvPr userDrawn="1"/>
          </p:nvSpPr>
          <p:spPr>
            <a:xfrm>
              <a:off x="4320590" y="1254127"/>
              <a:ext cx="1930400" cy="1051560"/>
            </a:xfrm>
            <a:prstGeom prst="rect">
              <a:avLst/>
            </a:prstGeom>
            <a:solidFill>
              <a:schemeClr val="accent6"/>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latin typeface="+mj-lt"/>
                </a:rPr>
                <a:t>Equities</a:t>
              </a:r>
            </a:p>
          </p:txBody>
        </p:sp>
        <p:sp>
          <p:nvSpPr>
            <p:cNvPr id="19" name="Oval 18">
              <a:extLst>
                <a:ext uri="{FF2B5EF4-FFF2-40B4-BE49-F238E27FC236}">
                  <a16:creationId xmlns:a16="http://schemas.microsoft.com/office/drawing/2014/main" id="{5D908A9C-52A3-4FC3-9AD1-D5A38208AC6A}"/>
                </a:ext>
              </a:extLst>
            </p:cNvPr>
            <p:cNvSpPr/>
            <p:nvPr userDrawn="1"/>
          </p:nvSpPr>
          <p:spPr>
            <a:xfrm>
              <a:off x="3858770" y="1459867"/>
              <a:ext cx="640080" cy="640080"/>
            </a:xfrm>
            <a:prstGeom prst="ellipse">
              <a:avLst/>
            </a:prstGeom>
            <a:solidFill>
              <a:schemeClr val="bg1"/>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6" name="Graphic 25" descr="Bank outline">
              <a:extLst>
                <a:ext uri="{FF2B5EF4-FFF2-40B4-BE49-F238E27FC236}">
                  <a16:creationId xmlns:a16="http://schemas.microsoft.com/office/drawing/2014/main" id="{E9F21414-AD78-40EE-B245-261E0DE78FB2}"/>
                </a:ext>
              </a:extLst>
            </p:cNvPr>
            <p:cNvPicPr>
              <a:picLocks noChangeAspect="1"/>
            </p:cNvPicPr>
            <p:nvPr userDrawn="1"/>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950210" y="1551307"/>
              <a:ext cx="457200" cy="457200"/>
            </a:xfrm>
            <a:prstGeom prst="rect">
              <a:avLst/>
            </a:prstGeom>
          </p:spPr>
        </p:pic>
      </p:grpSp>
      <p:sp>
        <p:nvSpPr>
          <p:cNvPr id="31" name="Text Placeholder 1">
            <a:extLst>
              <a:ext uri="{FF2B5EF4-FFF2-40B4-BE49-F238E27FC236}">
                <a16:creationId xmlns:a16="http://schemas.microsoft.com/office/drawing/2014/main" id="{4A7F408B-3C57-484E-9D8D-8FC93C3D9990}"/>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32" name="Text Placeholder 1">
            <a:extLst>
              <a:ext uri="{FF2B5EF4-FFF2-40B4-BE49-F238E27FC236}">
                <a16:creationId xmlns:a16="http://schemas.microsoft.com/office/drawing/2014/main" id="{17D7561F-4F32-4285-BDA2-2FCF6BFC58DC}"/>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INVESTING BASICS</a:t>
            </a:r>
          </a:p>
        </p:txBody>
      </p:sp>
    </p:spTree>
    <p:extLst>
      <p:ext uri="{BB962C8B-B14F-4D97-AF65-F5344CB8AC3E}">
        <p14:creationId xmlns:p14="http://schemas.microsoft.com/office/powerpoint/2010/main" val="32035970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BA_BenofDiver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7C5715B-31E2-49DA-9895-151A3C2463D0}"/>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F3798D17-54FA-4168-B6A7-0B082EC4FBC5}"/>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4D3ED527-4642-4C94-957F-8E4A4C147B2F}"/>
              </a:ext>
            </a:extLst>
          </p:cNvPr>
          <p:cNvSpPr txBox="1">
            <a:spLocks/>
          </p:cNvSpPr>
          <p:nvPr userDrawn="1"/>
        </p:nvSpPr>
        <p:spPr>
          <a:xfrm>
            <a:off x="482111" y="1348277"/>
            <a:ext cx="3949211"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Benefits of Diversification</a:t>
            </a:r>
          </a:p>
        </p:txBody>
      </p:sp>
      <p:sp>
        <p:nvSpPr>
          <p:cNvPr id="9" name="TextBox 8">
            <a:extLst>
              <a:ext uri="{FF2B5EF4-FFF2-40B4-BE49-F238E27FC236}">
                <a16:creationId xmlns:a16="http://schemas.microsoft.com/office/drawing/2014/main" id="{FAF06AF4-5EE9-4E01-A533-56F924870EB1}"/>
              </a:ext>
            </a:extLst>
          </p:cNvPr>
          <p:cNvSpPr txBox="1"/>
          <p:nvPr userDrawn="1"/>
        </p:nvSpPr>
        <p:spPr>
          <a:xfrm>
            <a:off x="534169" y="3013418"/>
            <a:ext cx="3094248" cy="3228961"/>
          </a:xfrm>
          <a:prstGeom prst="rect">
            <a:avLst/>
          </a:prstGeom>
          <a:noFill/>
        </p:spPr>
        <p:txBody>
          <a:bodyPr wrap="square" rtlCol="0">
            <a:spAutoFit/>
          </a:bodyPr>
          <a:lstStyle/>
          <a:p>
            <a:pPr>
              <a:lnSpc>
                <a:spcPct val="114000"/>
              </a:lnSpc>
            </a:pPr>
            <a:r>
              <a:rPr lang="en-US" sz="1200" dirty="0"/>
              <a:t>While asset allocation refers to the percentage of stocks, bonds, and cash in your portfolio, diversification involves spreading your assets across </a:t>
            </a:r>
            <a:r>
              <a:rPr lang="en-US" sz="1200" u="none" dirty="0">
                <a:solidFill>
                  <a:schemeClr val="tx1"/>
                </a:solidFill>
              </a:rPr>
              <a:t>asset classes </a:t>
            </a:r>
            <a:r>
              <a:rPr lang="en-US" sz="1200" dirty="0"/>
              <a:t>within those buckets. </a:t>
            </a:r>
          </a:p>
          <a:p>
            <a:pPr>
              <a:lnSpc>
                <a:spcPct val="114000"/>
              </a:lnSpc>
            </a:pPr>
            <a:endParaRPr lang="en-US" sz="1200" dirty="0"/>
          </a:p>
          <a:p>
            <a:pPr marL="0" marR="0" lvl="0" indent="0" algn="l" defTabSz="457200" rtl="0" eaLnBrk="1" fontAlgn="auto" latinLnBrk="0" hangingPunct="1">
              <a:lnSpc>
                <a:spcPct val="114000"/>
              </a:lnSpc>
              <a:spcBef>
                <a:spcPts val="0"/>
              </a:spcBef>
              <a:spcAft>
                <a:spcPts val="0"/>
              </a:spcAft>
              <a:buClrTx/>
              <a:buSzTx/>
              <a:buFontTx/>
              <a:buNone/>
              <a:tabLst/>
              <a:defRPr/>
            </a:pPr>
            <a:r>
              <a:rPr lang="en-US" sz="1200" dirty="0">
                <a:solidFill>
                  <a:schemeClr val="tx1"/>
                </a:solidFill>
                <a:effectLst/>
                <a:latin typeface="Tahoma" panose="020B0604030504040204" pitchFamily="34" charset="0"/>
                <a:ea typeface="Tahoma" panose="020B0604030504040204" pitchFamily="34" charset="0"/>
                <a:cs typeface="Tahoma" panose="020B0604030504040204" pitchFamily="34" charset="0"/>
              </a:rPr>
              <a:t>While asset allocation and diversification cannot guarantee a profit or protect against losses, over time, a properly allocated and well-diversified portfolio is designed to provide you with competitive returns while reducing overall market risk.</a:t>
            </a:r>
          </a:p>
          <a:p>
            <a:pPr>
              <a:lnSpc>
                <a:spcPct val="114000"/>
              </a:lnSpc>
            </a:pPr>
            <a:endParaRPr lang="en-US" sz="1200" dirty="0"/>
          </a:p>
          <a:p>
            <a:pPr>
              <a:lnSpc>
                <a:spcPct val="114000"/>
              </a:lnSpc>
            </a:pPr>
            <a:endParaRPr lang="en-US" sz="1200" dirty="0"/>
          </a:p>
          <a:p>
            <a:pPr>
              <a:lnSpc>
                <a:spcPct val="114000"/>
              </a:lnSpc>
            </a:pPr>
            <a:endParaRPr lang="en-US" sz="1200" dirty="0"/>
          </a:p>
        </p:txBody>
      </p:sp>
      <p:sp>
        <p:nvSpPr>
          <p:cNvPr id="31" name="Text Placeholder 1">
            <a:extLst>
              <a:ext uri="{FF2B5EF4-FFF2-40B4-BE49-F238E27FC236}">
                <a16:creationId xmlns:a16="http://schemas.microsoft.com/office/drawing/2014/main" id="{4A7F408B-3C57-484E-9D8D-8FC93C3D9990}"/>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32" name="Text Placeholder 1">
            <a:extLst>
              <a:ext uri="{FF2B5EF4-FFF2-40B4-BE49-F238E27FC236}">
                <a16:creationId xmlns:a16="http://schemas.microsoft.com/office/drawing/2014/main" id="{17D7561F-4F32-4285-BDA2-2FCF6BFC58DC}"/>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INVESTING BASICS</a:t>
            </a:r>
          </a:p>
        </p:txBody>
      </p:sp>
      <p:grpSp>
        <p:nvGrpSpPr>
          <p:cNvPr id="18" name="Group 17">
            <a:extLst>
              <a:ext uri="{FF2B5EF4-FFF2-40B4-BE49-F238E27FC236}">
                <a16:creationId xmlns:a16="http://schemas.microsoft.com/office/drawing/2014/main" id="{E2E938B1-5F16-B44A-8298-407C02B09245}"/>
              </a:ext>
            </a:extLst>
          </p:cNvPr>
          <p:cNvGrpSpPr/>
          <p:nvPr userDrawn="1"/>
        </p:nvGrpSpPr>
        <p:grpSpPr>
          <a:xfrm>
            <a:off x="4590822" y="2168425"/>
            <a:ext cx="7264275" cy="3304779"/>
            <a:chOff x="4590822" y="2168425"/>
            <a:chExt cx="7264275" cy="3304779"/>
          </a:xfrm>
        </p:grpSpPr>
        <p:grpSp>
          <p:nvGrpSpPr>
            <p:cNvPr id="19" name="Group 18">
              <a:extLst>
                <a:ext uri="{FF2B5EF4-FFF2-40B4-BE49-F238E27FC236}">
                  <a16:creationId xmlns:a16="http://schemas.microsoft.com/office/drawing/2014/main" id="{337D7475-0143-A741-8E30-7CBCA829AA55}"/>
                </a:ext>
              </a:extLst>
            </p:cNvPr>
            <p:cNvGrpSpPr/>
            <p:nvPr userDrawn="1"/>
          </p:nvGrpSpPr>
          <p:grpSpPr>
            <a:xfrm>
              <a:off x="4590822" y="2547203"/>
              <a:ext cx="7264275" cy="2926001"/>
              <a:chOff x="4590822" y="2547203"/>
              <a:chExt cx="7264275" cy="2926001"/>
            </a:xfrm>
          </p:grpSpPr>
          <p:grpSp>
            <p:nvGrpSpPr>
              <p:cNvPr id="21" name="Group 20">
                <a:extLst>
                  <a:ext uri="{FF2B5EF4-FFF2-40B4-BE49-F238E27FC236}">
                    <a16:creationId xmlns:a16="http://schemas.microsoft.com/office/drawing/2014/main" id="{52391FE1-AC80-7D41-AD05-D9CCC260DB50}"/>
                  </a:ext>
                </a:extLst>
              </p:cNvPr>
              <p:cNvGrpSpPr/>
              <p:nvPr userDrawn="1"/>
            </p:nvGrpSpPr>
            <p:grpSpPr>
              <a:xfrm flipH="1">
                <a:off x="9024731" y="2602389"/>
                <a:ext cx="628887" cy="341983"/>
                <a:chOff x="6791435" y="2602389"/>
                <a:chExt cx="628887" cy="341983"/>
              </a:xfrm>
            </p:grpSpPr>
            <p:cxnSp>
              <p:nvCxnSpPr>
                <p:cNvPr id="49" name="Straight Connector 48">
                  <a:extLst>
                    <a:ext uri="{FF2B5EF4-FFF2-40B4-BE49-F238E27FC236}">
                      <a16:creationId xmlns:a16="http://schemas.microsoft.com/office/drawing/2014/main" id="{AE5DC67F-C7BE-BC47-BA9C-50675B00F1FF}"/>
                    </a:ext>
                  </a:extLst>
                </p:cNvPr>
                <p:cNvCxnSpPr>
                  <a:cxnSpLocks/>
                </p:cNvCxnSpPr>
                <p:nvPr userDrawn="1"/>
              </p:nvCxnSpPr>
              <p:spPr>
                <a:xfrm>
                  <a:off x="6853618" y="2673676"/>
                  <a:ext cx="336631" cy="0"/>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B6EA4C10-A540-084A-94FB-9E572308BD13}"/>
                    </a:ext>
                  </a:extLst>
                </p:cNvPr>
                <p:cNvCxnSpPr>
                  <a:cxnSpLocks/>
                </p:cNvCxnSpPr>
                <p:nvPr userDrawn="1"/>
              </p:nvCxnSpPr>
              <p:spPr>
                <a:xfrm>
                  <a:off x="7183077" y="2673675"/>
                  <a:ext cx="237245" cy="270697"/>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51" name="Oval 50">
                  <a:extLst>
                    <a:ext uri="{FF2B5EF4-FFF2-40B4-BE49-F238E27FC236}">
                      <a16:creationId xmlns:a16="http://schemas.microsoft.com/office/drawing/2014/main" id="{ED025125-43C2-9346-A4B0-E99DDF0A5AC6}"/>
                    </a:ext>
                  </a:extLst>
                </p:cNvPr>
                <p:cNvSpPr/>
                <p:nvPr userDrawn="1"/>
              </p:nvSpPr>
              <p:spPr>
                <a:xfrm>
                  <a:off x="6791435" y="2602389"/>
                  <a:ext cx="155151" cy="155151"/>
                </a:xfrm>
                <a:prstGeom prst="ellipse">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2" name="Group 21">
                <a:extLst>
                  <a:ext uri="{FF2B5EF4-FFF2-40B4-BE49-F238E27FC236}">
                    <a16:creationId xmlns:a16="http://schemas.microsoft.com/office/drawing/2014/main" id="{0B0DFAE3-059D-F648-9719-2D0DBCED3542}"/>
                  </a:ext>
                </a:extLst>
              </p:cNvPr>
              <p:cNvGrpSpPr/>
              <p:nvPr userDrawn="1"/>
            </p:nvGrpSpPr>
            <p:grpSpPr>
              <a:xfrm rot="10800000">
                <a:off x="9024732" y="4418192"/>
                <a:ext cx="628887" cy="341983"/>
                <a:chOff x="6791435" y="2602389"/>
                <a:chExt cx="628887" cy="341983"/>
              </a:xfrm>
            </p:grpSpPr>
            <p:cxnSp>
              <p:nvCxnSpPr>
                <p:cNvPr id="46" name="Straight Connector 45">
                  <a:extLst>
                    <a:ext uri="{FF2B5EF4-FFF2-40B4-BE49-F238E27FC236}">
                      <a16:creationId xmlns:a16="http://schemas.microsoft.com/office/drawing/2014/main" id="{9BFB7F66-D545-6341-A913-95D46B0EED79}"/>
                    </a:ext>
                  </a:extLst>
                </p:cNvPr>
                <p:cNvCxnSpPr>
                  <a:cxnSpLocks/>
                </p:cNvCxnSpPr>
                <p:nvPr userDrawn="1"/>
              </p:nvCxnSpPr>
              <p:spPr>
                <a:xfrm>
                  <a:off x="6853618" y="2673676"/>
                  <a:ext cx="336631" cy="0"/>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609C0BC7-1A66-BA48-B268-3DFBBD20E588}"/>
                    </a:ext>
                  </a:extLst>
                </p:cNvPr>
                <p:cNvCxnSpPr>
                  <a:cxnSpLocks/>
                </p:cNvCxnSpPr>
                <p:nvPr userDrawn="1"/>
              </p:nvCxnSpPr>
              <p:spPr>
                <a:xfrm>
                  <a:off x="7183077" y="2673675"/>
                  <a:ext cx="237245" cy="270697"/>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48" name="Oval 47">
                  <a:extLst>
                    <a:ext uri="{FF2B5EF4-FFF2-40B4-BE49-F238E27FC236}">
                      <a16:creationId xmlns:a16="http://schemas.microsoft.com/office/drawing/2014/main" id="{D2741BBB-D42B-C944-BBD4-1C1FEA7BD7A3}"/>
                    </a:ext>
                  </a:extLst>
                </p:cNvPr>
                <p:cNvSpPr/>
                <p:nvPr userDrawn="1"/>
              </p:nvSpPr>
              <p:spPr>
                <a:xfrm>
                  <a:off x="6791435" y="2602389"/>
                  <a:ext cx="155151" cy="155151"/>
                </a:xfrm>
                <a:prstGeom prst="ellipse">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3" name="Group 22">
                <a:extLst>
                  <a:ext uri="{FF2B5EF4-FFF2-40B4-BE49-F238E27FC236}">
                    <a16:creationId xmlns:a16="http://schemas.microsoft.com/office/drawing/2014/main" id="{E34AFBAA-6747-9245-8AD3-18E3CFF31FBB}"/>
                  </a:ext>
                </a:extLst>
              </p:cNvPr>
              <p:cNvGrpSpPr/>
              <p:nvPr userDrawn="1"/>
            </p:nvGrpSpPr>
            <p:grpSpPr>
              <a:xfrm>
                <a:off x="6791434" y="2602389"/>
                <a:ext cx="628887" cy="341983"/>
                <a:chOff x="6791435" y="2602389"/>
                <a:chExt cx="628887" cy="341983"/>
              </a:xfrm>
            </p:grpSpPr>
            <p:cxnSp>
              <p:nvCxnSpPr>
                <p:cNvPr id="43" name="Straight Connector 42">
                  <a:extLst>
                    <a:ext uri="{FF2B5EF4-FFF2-40B4-BE49-F238E27FC236}">
                      <a16:creationId xmlns:a16="http://schemas.microsoft.com/office/drawing/2014/main" id="{55A44DDF-3DA0-3C4E-8CA1-6895CF2E88EE}"/>
                    </a:ext>
                  </a:extLst>
                </p:cNvPr>
                <p:cNvCxnSpPr>
                  <a:cxnSpLocks/>
                </p:cNvCxnSpPr>
                <p:nvPr userDrawn="1"/>
              </p:nvCxnSpPr>
              <p:spPr>
                <a:xfrm>
                  <a:off x="6853618" y="2673676"/>
                  <a:ext cx="336631" cy="0"/>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0181D8C0-3352-3949-9AEB-223A62FBCFA8}"/>
                    </a:ext>
                  </a:extLst>
                </p:cNvPr>
                <p:cNvCxnSpPr>
                  <a:cxnSpLocks/>
                </p:cNvCxnSpPr>
                <p:nvPr userDrawn="1"/>
              </p:nvCxnSpPr>
              <p:spPr>
                <a:xfrm>
                  <a:off x="7183077" y="2673675"/>
                  <a:ext cx="237245" cy="270697"/>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45" name="Oval 44">
                  <a:extLst>
                    <a:ext uri="{FF2B5EF4-FFF2-40B4-BE49-F238E27FC236}">
                      <a16:creationId xmlns:a16="http://schemas.microsoft.com/office/drawing/2014/main" id="{825AC205-9E49-D648-BA4C-1CBA81926746}"/>
                    </a:ext>
                  </a:extLst>
                </p:cNvPr>
                <p:cNvSpPr/>
                <p:nvPr userDrawn="1"/>
              </p:nvSpPr>
              <p:spPr>
                <a:xfrm>
                  <a:off x="6791435" y="2602389"/>
                  <a:ext cx="155151" cy="155151"/>
                </a:xfrm>
                <a:prstGeom prst="ellipse">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4" name="Group 23">
                <a:extLst>
                  <a:ext uri="{FF2B5EF4-FFF2-40B4-BE49-F238E27FC236}">
                    <a16:creationId xmlns:a16="http://schemas.microsoft.com/office/drawing/2014/main" id="{A96D7E87-F9CE-F24D-94E5-C8D825D105EA}"/>
                  </a:ext>
                </a:extLst>
              </p:cNvPr>
              <p:cNvGrpSpPr/>
              <p:nvPr userDrawn="1"/>
            </p:nvGrpSpPr>
            <p:grpSpPr>
              <a:xfrm>
                <a:off x="9734355" y="2547203"/>
                <a:ext cx="2053507" cy="1168374"/>
                <a:chOff x="9734355" y="2547203"/>
                <a:chExt cx="2053507" cy="1168374"/>
              </a:xfrm>
            </p:grpSpPr>
            <p:sp>
              <p:nvSpPr>
                <p:cNvPr id="41" name="Rectangle 40">
                  <a:extLst>
                    <a:ext uri="{FF2B5EF4-FFF2-40B4-BE49-F238E27FC236}">
                      <a16:creationId xmlns:a16="http://schemas.microsoft.com/office/drawing/2014/main" id="{AEF197AE-3E96-EC46-AC31-F2A52C2B80C6}"/>
                    </a:ext>
                  </a:extLst>
                </p:cNvPr>
                <p:cNvSpPr/>
                <p:nvPr userDrawn="1"/>
              </p:nvSpPr>
              <p:spPr>
                <a:xfrm>
                  <a:off x="9765752" y="3004039"/>
                  <a:ext cx="1990712" cy="7115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ysClr val="windowText" lastClr="000000"/>
                      </a:solidFill>
                      <a:latin typeface="+mj-lt"/>
                    </a:rPr>
                    <a:t>Accomplished by investing funds in multiple asset classes, but also different companies, sectors, regions, etc.</a:t>
                  </a:r>
                </a:p>
              </p:txBody>
            </p:sp>
            <p:sp>
              <p:nvSpPr>
                <p:cNvPr id="42" name="Rectangle 41">
                  <a:extLst>
                    <a:ext uri="{FF2B5EF4-FFF2-40B4-BE49-F238E27FC236}">
                      <a16:creationId xmlns:a16="http://schemas.microsoft.com/office/drawing/2014/main" id="{815B4500-2135-8D4E-869E-FB9180428D60}"/>
                    </a:ext>
                  </a:extLst>
                </p:cNvPr>
                <p:cNvSpPr/>
                <p:nvPr userDrawn="1"/>
              </p:nvSpPr>
              <p:spPr>
                <a:xfrm>
                  <a:off x="9734355" y="2547203"/>
                  <a:ext cx="2053507" cy="252946"/>
                </a:xfrm>
                <a:prstGeom prst="rect">
                  <a:avLst/>
                </a:prstGeom>
                <a:solidFill>
                  <a:schemeClr val="accent4"/>
                </a:solidFill>
                <a:ln>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latin typeface="+mj-lt"/>
                  </a:endParaRPr>
                </a:p>
              </p:txBody>
            </p:sp>
          </p:grpSp>
          <p:grpSp>
            <p:nvGrpSpPr>
              <p:cNvPr id="25" name="Group 24">
                <a:extLst>
                  <a:ext uri="{FF2B5EF4-FFF2-40B4-BE49-F238E27FC236}">
                    <a16:creationId xmlns:a16="http://schemas.microsoft.com/office/drawing/2014/main" id="{C3276BFF-CC8F-EF46-BECC-96947B9C9FFB}"/>
                  </a:ext>
                </a:extLst>
              </p:cNvPr>
              <p:cNvGrpSpPr/>
              <p:nvPr userDrawn="1"/>
            </p:nvGrpSpPr>
            <p:grpSpPr>
              <a:xfrm>
                <a:off x="4590822" y="2547203"/>
                <a:ext cx="2187978" cy="1043080"/>
                <a:chOff x="4590822" y="2547203"/>
                <a:chExt cx="2187978" cy="1043080"/>
              </a:xfrm>
            </p:grpSpPr>
            <p:sp>
              <p:nvSpPr>
                <p:cNvPr id="39" name="Rectangle 38">
                  <a:extLst>
                    <a:ext uri="{FF2B5EF4-FFF2-40B4-BE49-F238E27FC236}">
                      <a16:creationId xmlns:a16="http://schemas.microsoft.com/office/drawing/2014/main" id="{35F0A4A5-DC9A-2349-B590-763F5480EB9C}"/>
                    </a:ext>
                  </a:extLst>
                </p:cNvPr>
                <p:cNvSpPr/>
                <p:nvPr userDrawn="1"/>
              </p:nvSpPr>
              <p:spPr>
                <a:xfrm>
                  <a:off x="4590822" y="2993898"/>
                  <a:ext cx="2187978" cy="5963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kern="1200" dirty="0">
                      <a:solidFill>
                        <a:sysClr val="windowText" lastClr="000000"/>
                      </a:solidFill>
                      <a:latin typeface="+mj-lt"/>
                      <a:ea typeface="+mn-ea"/>
                      <a:cs typeface="+mn-cs"/>
                    </a:rPr>
                    <a:t>Reduces risk by spreading out investments into different investment vehicles</a:t>
                  </a:r>
                </a:p>
                <a:p>
                  <a:pPr algn="ctr"/>
                  <a:endParaRPr lang="en-US" sz="1200" dirty="0">
                    <a:solidFill>
                      <a:sysClr val="windowText" lastClr="000000"/>
                    </a:solidFill>
                    <a:latin typeface="+mj-lt"/>
                  </a:endParaRPr>
                </a:p>
              </p:txBody>
            </p:sp>
            <p:sp>
              <p:nvSpPr>
                <p:cNvPr id="40" name="Rectangle 39">
                  <a:extLst>
                    <a:ext uri="{FF2B5EF4-FFF2-40B4-BE49-F238E27FC236}">
                      <a16:creationId xmlns:a16="http://schemas.microsoft.com/office/drawing/2014/main" id="{394932A0-7C60-F149-99AA-699AA0D37A2A}"/>
                    </a:ext>
                  </a:extLst>
                </p:cNvPr>
                <p:cNvSpPr/>
                <p:nvPr userDrawn="1"/>
              </p:nvSpPr>
              <p:spPr>
                <a:xfrm>
                  <a:off x="4658058" y="2547203"/>
                  <a:ext cx="2053507" cy="252946"/>
                </a:xfrm>
                <a:prstGeom prst="rect">
                  <a:avLst/>
                </a:prstGeom>
                <a:solidFill>
                  <a:schemeClr val="accent6"/>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latin typeface="+mj-lt"/>
                  </a:endParaRPr>
                </a:p>
              </p:txBody>
            </p:sp>
          </p:grpSp>
          <p:grpSp>
            <p:nvGrpSpPr>
              <p:cNvPr id="26" name="Group 25">
                <a:extLst>
                  <a:ext uri="{FF2B5EF4-FFF2-40B4-BE49-F238E27FC236}">
                    <a16:creationId xmlns:a16="http://schemas.microsoft.com/office/drawing/2014/main" id="{D5B58A95-8DCE-8949-A69C-37AC5173921F}"/>
                  </a:ext>
                </a:extLst>
              </p:cNvPr>
              <p:cNvGrpSpPr/>
              <p:nvPr userDrawn="1"/>
            </p:nvGrpSpPr>
            <p:grpSpPr>
              <a:xfrm>
                <a:off x="9667119" y="4548723"/>
                <a:ext cx="2187978" cy="704336"/>
                <a:chOff x="9667119" y="4548723"/>
                <a:chExt cx="2187978" cy="704336"/>
              </a:xfrm>
            </p:grpSpPr>
            <p:sp>
              <p:nvSpPr>
                <p:cNvPr id="37" name="Rectangle 36">
                  <a:extLst>
                    <a:ext uri="{FF2B5EF4-FFF2-40B4-BE49-F238E27FC236}">
                      <a16:creationId xmlns:a16="http://schemas.microsoft.com/office/drawing/2014/main" id="{AD4E9B04-AF68-3547-AC9C-F0195A001CB2}"/>
                    </a:ext>
                  </a:extLst>
                </p:cNvPr>
                <p:cNvSpPr/>
                <p:nvPr userDrawn="1"/>
              </p:nvSpPr>
              <p:spPr>
                <a:xfrm>
                  <a:off x="9667119" y="4656674"/>
                  <a:ext cx="2187978" cy="5963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ysClr val="windowText" lastClr="000000"/>
                      </a:solidFill>
                      <a:latin typeface="+mj-lt"/>
                    </a:rPr>
                    <a:t>Lowers portfolio volatility</a:t>
                  </a:r>
                </a:p>
              </p:txBody>
            </p:sp>
            <p:sp>
              <p:nvSpPr>
                <p:cNvPr id="38" name="Rectangle 37">
                  <a:extLst>
                    <a:ext uri="{FF2B5EF4-FFF2-40B4-BE49-F238E27FC236}">
                      <a16:creationId xmlns:a16="http://schemas.microsoft.com/office/drawing/2014/main" id="{1C93B18F-D5DD-5B4A-B446-5194C4D43E1F}"/>
                    </a:ext>
                  </a:extLst>
                </p:cNvPr>
                <p:cNvSpPr/>
                <p:nvPr userDrawn="1"/>
              </p:nvSpPr>
              <p:spPr>
                <a:xfrm>
                  <a:off x="9734355" y="4548723"/>
                  <a:ext cx="2053507" cy="252946"/>
                </a:xfrm>
                <a:prstGeom prst="rect">
                  <a:avLst/>
                </a:prstGeom>
                <a:solidFill>
                  <a:schemeClr val="accent5"/>
                </a:solid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latin typeface="+mj-lt"/>
                  </a:endParaRPr>
                </a:p>
              </p:txBody>
            </p:sp>
          </p:grpSp>
          <p:grpSp>
            <p:nvGrpSpPr>
              <p:cNvPr id="27" name="Group 26">
                <a:extLst>
                  <a:ext uri="{FF2B5EF4-FFF2-40B4-BE49-F238E27FC236}">
                    <a16:creationId xmlns:a16="http://schemas.microsoft.com/office/drawing/2014/main" id="{5077007A-A773-5647-8812-884E9AF6EEA2}"/>
                  </a:ext>
                </a:extLst>
              </p:cNvPr>
              <p:cNvGrpSpPr/>
              <p:nvPr userDrawn="1"/>
            </p:nvGrpSpPr>
            <p:grpSpPr>
              <a:xfrm>
                <a:off x="4590822" y="4548723"/>
                <a:ext cx="2187978" cy="924481"/>
                <a:chOff x="4590822" y="4548723"/>
                <a:chExt cx="2187978" cy="924481"/>
              </a:xfrm>
            </p:grpSpPr>
            <p:sp>
              <p:nvSpPr>
                <p:cNvPr id="35" name="Rectangle 34">
                  <a:extLst>
                    <a:ext uri="{FF2B5EF4-FFF2-40B4-BE49-F238E27FC236}">
                      <a16:creationId xmlns:a16="http://schemas.microsoft.com/office/drawing/2014/main" id="{3462C6CE-94CA-0942-89C1-923FACD1382F}"/>
                    </a:ext>
                  </a:extLst>
                </p:cNvPr>
                <p:cNvSpPr/>
                <p:nvPr userDrawn="1"/>
              </p:nvSpPr>
              <p:spPr>
                <a:xfrm>
                  <a:off x="4590822" y="4876819"/>
                  <a:ext cx="2187978" cy="5963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kern="1200" dirty="0">
                      <a:solidFill>
                        <a:sysClr val="windowText" lastClr="000000"/>
                      </a:solidFill>
                      <a:latin typeface="+mj-lt"/>
                      <a:ea typeface="+mn-ea"/>
                      <a:cs typeface="+mn-cs"/>
                    </a:rPr>
                    <a:t>Can help maximize your returns</a:t>
                  </a:r>
                </a:p>
                <a:p>
                  <a:pPr algn="ctr"/>
                  <a:endParaRPr lang="en-US" sz="1200" dirty="0">
                    <a:solidFill>
                      <a:sysClr val="windowText" lastClr="000000"/>
                    </a:solidFill>
                    <a:latin typeface="+mj-lt"/>
                  </a:endParaRPr>
                </a:p>
              </p:txBody>
            </p:sp>
            <p:sp>
              <p:nvSpPr>
                <p:cNvPr id="36" name="Rectangle 35">
                  <a:extLst>
                    <a:ext uri="{FF2B5EF4-FFF2-40B4-BE49-F238E27FC236}">
                      <a16:creationId xmlns:a16="http://schemas.microsoft.com/office/drawing/2014/main" id="{B5F73E03-8F89-B141-8DCA-2D72C134837F}"/>
                    </a:ext>
                  </a:extLst>
                </p:cNvPr>
                <p:cNvSpPr/>
                <p:nvPr userDrawn="1"/>
              </p:nvSpPr>
              <p:spPr>
                <a:xfrm>
                  <a:off x="4658058" y="4548723"/>
                  <a:ext cx="2053507" cy="252946"/>
                </a:xfrm>
                <a:prstGeom prst="rect">
                  <a:avLst/>
                </a:prstGeom>
                <a:solidFill>
                  <a:schemeClr val="accent3"/>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latin typeface="+mj-lt"/>
                  </a:endParaRPr>
                </a:p>
              </p:txBody>
            </p:sp>
          </p:grpSp>
          <p:grpSp>
            <p:nvGrpSpPr>
              <p:cNvPr id="28" name="Group 27">
                <a:extLst>
                  <a:ext uri="{FF2B5EF4-FFF2-40B4-BE49-F238E27FC236}">
                    <a16:creationId xmlns:a16="http://schemas.microsoft.com/office/drawing/2014/main" id="{187D195E-7762-0B40-A58D-14035FB672E7}"/>
                  </a:ext>
                </a:extLst>
              </p:cNvPr>
              <p:cNvGrpSpPr/>
              <p:nvPr userDrawn="1"/>
            </p:nvGrpSpPr>
            <p:grpSpPr>
              <a:xfrm rot="10800000" flipH="1">
                <a:off x="6791435" y="4418192"/>
                <a:ext cx="628887" cy="341983"/>
                <a:chOff x="6791435" y="2602389"/>
                <a:chExt cx="628887" cy="341983"/>
              </a:xfrm>
            </p:grpSpPr>
            <p:cxnSp>
              <p:nvCxnSpPr>
                <p:cNvPr id="30" name="Straight Connector 29">
                  <a:extLst>
                    <a:ext uri="{FF2B5EF4-FFF2-40B4-BE49-F238E27FC236}">
                      <a16:creationId xmlns:a16="http://schemas.microsoft.com/office/drawing/2014/main" id="{911CCF7C-4B4B-984E-AB94-F2173F5BE279}"/>
                    </a:ext>
                  </a:extLst>
                </p:cNvPr>
                <p:cNvCxnSpPr>
                  <a:cxnSpLocks/>
                </p:cNvCxnSpPr>
                <p:nvPr userDrawn="1"/>
              </p:nvCxnSpPr>
              <p:spPr>
                <a:xfrm>
                  <a:off x="6853618" y="2673676"/>
                  <a:ext cx="336631" cy="0"/>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EEF18415-AC48-E04D-AA8E-712AFF0CBD31}"/>
                    </a:ext>
                  </a:extLst>
                </p:cNvPr>
                <p:cNvCxnSpPr>
                  <a:cxnSpLocks/>
                </p:cNvCxnSpPr>
                <p:nvPr userDrawn="1"/>
              </p:nvCxnSpPr>
              <p:spPr>
                <a:xfrm>
                  <a:off x="7183077" y="2673675"/>
                  <a:ext cx="237245" cy="270697"/>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34" name="Oval 33">
                  <a:extLst>
                    <a:ext uri="{FF2B5EF4-FFF2-40B4-BE49-F238E27FC236}">
                      <a16:creationId xmlns:a16="http://schemas.microsoft.com/office/drawing/2014/main" id="{DABB7183-4E1E-4544-91C1-902B42CC2455}"/>
                    </a:ext>
                  </a:extLst>
                </p:cNvPr>
                <p:cNvSpPr/>
                <p:nvPr userDrawn="1"/>
              </p:nvSpPr>
              <p:spPr>
                <a:xfrm>
                  <a:off x="6791435" y="2602389"/>
                  <a:ext cx="155151" cy="155151"/>
                </a:xfrm>
                <a:prstGeom prst="ellipse">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9" name="Oval 28">
                <a:extLst>
                  <a:ext uri="{FF2B5EF4-FFF2-40B4-BE49-F238E27FC236}">
                    <a16:creationId xmlns:a16="http://schemas.microsoft.com/office/drawing/2014/main" id="{C6074F06-2665-0C40-9BDC-120CCB1B3FC6}"/>
                  </a:ext>
                </a:extLst>
              </p:cNvPr>
              <p:cNvSpPr/>
              <p:nvPr userDrawn="1"/>
            </p:nvSpPr>
            <p:spPr>
              <a:xfrm>
                <a:off x="7098450" y="2567186"/>
                <a:ext cx="2332178" cy="2332177"/>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20" name="Picture 19" descr="A picture containing text&#10;&#10;Description automatically generated">
              <a:extLst>
                <a:ext uri="{FF2B5EF4-FFF2-40B4-BE49-F238E27FC236}">
                  <a16:creationId xmlns:a16="http://schemas.microsoft.com/office/drawing/2014/main" id="{2F269AA0-72BC-8044-BBC1-8930F081E86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15658" y="2168425"/>
              <a:ext cx="5160751" cy="2838413"/>
            </a:xfrm>
            <a:prstGeom prst="rect">
              <a:avLst/>
            </a:prstGeom>
          </p:spPr>
        </p:pic>
      </p:grpSp>
    </p:spTree>
    <p:extLst>
      <p:ext uri="{BB962C8B-B14F-4D97-AF65-F5344CB8AC3E}">
        <p14:creationId xmlns:p14="http://schemas.microsoft.com/office/powerpoint/2010/main" val="16017687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enofDiver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7C5715B-31E2-49DA-9895-151A3C2463D0}"/>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F3798D17-54FA-4168-B6A7-0B082EC4FBC5}"/>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4D3ED527-4642-4C94-957F-8E4A4C147B2F}"/>
              </a:ext>
            </a:extLst>
          </p:cNvPr>
          <p:cNvSpPr txBox="1">
            <a:spLocks/>
          </p:cNvSpPr>
          <p:nvPr userDrawn="1"/>
        </p:nvSpPr>
        <p:spPr>
          <a:xfrm>
            <a:off x="482111" y="1348277"/>
            <a:ext cx="3949211"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Benefits of Diversification</a:t>
            </a:r>
          </a:p>
        </p:txBody>
      </p:sp>
      <p:sp>
        <p:nvSpPr>
          <p:cNvPr id="9" name="TextBox 8">
            <a:extLst>
              <a:ext uri="{FF2B5EF4-FFF2-40B4-BE49-F238E27FC236}">
                <a16:creationId xmlns:a16="http://schemas.microsoft.com/office/drawing/2014/main" id="{FAF06AF4-5EE9-4E01-A533-56F924870EB1}"/>
              </a:ext>
            </a:extLst>
          </p:cNvPr>
          <p:cNvSpPr txBox="1"/>
          <p:nvPr userDrawn="1"/>
        </p:nvSpPr>
        <p:spPr>
          <a:xfrm>
            <a:off x="534169" y="3013418"/>
            <a:ext cx="3094248" cy="3228961"/>
          </a:xfrm>
          <a:prstGeom prst="rect">
            <a:avLst/>
          </a:prstGeom>
          <a:noFill/>
        </p:spPr>
        <p:txBody>
          <a:bodyPr wrap="square" rtlCol="0">
            <a:spAutoFit/>
          </a:bodyPr>
          <a:lstStyle/>
          <a:p>
            <a:pPr>
              <a:lnSpc>
                <a:spcPct val="114000"/>
              </a:lnSpc>
            </a:pPr>
            <a:r>
              <a:rPr lang="en-US" sz="1200" dirty="0"/>
              <a:t>While asset allocation refers to the percentage of stocks, bonds, and cash in your portfolio, diversification involves spreading your assets across </a:t>
            </a:r>
            <a:r>
              <a:rPr lang="en-US" sz="1200" u="none" dirty="0">
                <a:solidFill>
                  <a:schemeClr val="tx1"/>
                </a:solidFill>
              </a:rPr>
              <a:t>asset classes </a:t>
            </a:r>
            <a:r>
              <a:rPr lang="en-US" sz="1200" dirty="0"/>
              <a:t>within those buckets. </a:t>
            </a:r>
          </a:p>
          <a:p>
            <a:pPr>
              <a:lnSpc>
                <a:spcPct val="114000"/>
              </a:lnSpc>
            </a:pPr>
            <a:endParaRPr lang="en-US" sz="1200" dirty="0"/>
          </a:p>
          <a:p>
            <a:pPr marL="0" marR="0" lvl="0" indent="0" algn="l" defTabSz="457200" rtl="0" eaLnBrk="1" fontAlgn="auto" latinLnBrk="0" hangingPunct="1">
              <a:lnSpc>
                <a:spcPct val="114000"/>
              </a:lnSpc>
              <a:spcBef>
                <a:spcPts val="0"/>
              </a:spcBef>
              <a:spcAft>
                <a:spcPts val="0"/>
              </a:spcAft>
              <a:buClrTx/>
              <a:buSzTx/>
              <a:buFontTx/>
              <a:buNone/>
              <a:tabLst/>
              <a:defRPr/>
            </a:pPr>
            <a:r>
              <a:rPr lang="en-US" sz="1200" dirty="0">
                <a:solidFill>
                  <a:schemeClr val="tx1"/>
                </a:solidFill>
                <a:effectLst/>
                <a:latin typeface="Tahoma" panose="020B0604030504040204" pitchFamily="34" charset="0"/>
                <a:ea typeface="Tahoma" panose="020B0604030504040204" pitchFamily="34" charset="0"/>
                <a:cs typeface="Tahoma" panose="020B0604030504040204" pitchFamily="34" charset="0"/>
              </a:rPr>
              <a:t>While asset allocation and diversification cannot guarantee a profit or protect against losses, over time, a properly allocated and well-diversified portfolio is designed to provide you with competitive returns while reducing overall market risk.</a:t>
            </a:r>
          </a:p>
          <a:p>
            <a:pPr>
              <a:lnSpc>
                <a:spcPct val="114000"/>
              </a:lnSpc>
            </a:pPr>
            <a:endParaRPr lang="en-US" sz="1200" dirty="0"/>
          </a:p>
          <a:p>
            <a:pPr>
              <a:lnSpc>
                <a:spcPct val="114000"/>
              </a:lnSpc>
            </a:pPr>
            <a:endParaRPr lang="en-US" sz="1200" dirty="0"/>
          </a:p>
          <a:p>
            <a:pPr>
              <a:lnSpc>
                <a:spcPct val="114000"/>
              </a:lnSpc>
            </a:pPr>
            <a:endParaRPr lang="en-US" sz="1200" dirty="0"/>
          </a:p>
        </p:txBody>
      </p:sp>
      <p:sp>
        <p:nvSpPr>
          <p:cNvPr id="31" name="Text Placeholder 1">
            <a:extLst>
              <a:ext uri="{FF2B5EF4-FFF2-40B4-BE49-F238E27FC236}">
                <a16:creationId xmlns:a16="http://schemas.microsoft.com/office/drawing/2014/main" id="{4A7F408B-3C57-484E-9D8D-8FC93C3D9990}"/>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32" name="Text Placeholder 1">
            <a:extLst>
              <a:ext uri="{FF2B5EF4-FFF2-40B4-BE49-F238E27FC236}">
                <a16:creationId xmlns:a16="http://schemas.microsoft.com/office/drawing/2014/main" id="{17D7561F-4F32-4285-BDA2-2FCF6BFC58DC}"/>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INVESTING BASICS</a:t>
            </a:r>
          </a:p>
        </p:txBody>
      </p:sp>
      <p:grpSp>
        <p:nvGrpSpPr>
          <p:cNvPr id="41" name="Group 40">
            <a:extLst>
              <a:ext uri="{FF2B5EF4-FFF2-40B4-BE49-F238E27FC236}">
                <a16:creationId xmlns:a16="http://schemas.microsoft.com/office/drawing/2014/main" id="{5C9488F5-C07A-7E4A-B43A-A2F9E2A8F6C9}"/>
              </a:ext>
            </a:extLst>
          </p:cNvPr>
          <p:cNvGrpSpPr/>
          <p:nvPr userDrawn="1"/>
        </p:nvGrpSpPr>
        <p:grpSpPr>
          <a:xfrm>
            <a:off x="4590822" y="2168425"/>
            <a:ext cx="7264275" cy="3304779"/>
            <a:chOff x="4590822" y="2168425"/>
            <a:chExt cx="7264275" cy="3304779"/>
          </a:xfrm>
        </p:grpSpPr>
        <p:grpSp>
          <p:nvGrpSpPr>
            <p:cNvPr id="42" name="Group 41">
              <a:extLst>
                <a:ext uri="{FF2B5EF4-FFF2-40B4-BE49-F238E27FC236}">
                  <a16:creationId xmlns:a16="http://schemas.microsoft.com/office/drawing/2014/main" id="{1B9B6212-4D80-E54B-BB47-FE9F8E811EE3}"/>
                </a:ext>
              </a:extLst>
            </p:cNvPr>
            <p:cNvGrpSpPr/>
            <p:nvPr userDrawn="1"/>
          </p:nvGrpSpPr>
          <p:grpSpPr>
            <a:xfrm>
              <a:off x="4590822" y="2547203"/>
              <a:ext cx="7264275" cy="2926001"/>
              <a:chOff x="4590822" y="2547203"/>
              <a:chExt cx="7264275" cy="2926001"/>
            </a:xfrm>
          </p:grpSpPr>
          <p:grpSp>
            <p:nvGrpSpPr>
              <p:cNvPr id="46" name="Group 45">
                <a:extLst>
                  <a:ext uri="{FF2B5EF4-FFF2-40B4-BE49-F238E27FC236}">
                    <a16:creationId xmlns:a16="http://schemas.microsoft.com/office/drawing/2014/main" id="{4AA1DCB6-4923-1A43-83ED-BDB9835A7055}"/>
                  </a:ext>
                </a:extLst>
              </p:cNvPr>
              <p:cNvGrpSpPr/>
              <p:nvPr userDrawn="1"/>
            </p:nvGrpSpPr>
            <p:grpSpPr>
              <a:xfrm flipH="1">
                <a:off x="9024731" y="2602389"/>
                <a:ext cx="628887" cy="341983"/>
                <a:chOff x="6791435" y="2602389"/>
                <a:chExt cx="628887" cy="341983"/>
              </a:xfrm>
            </p:grpSpPr>
            <p:cxnSp>
              <p:nvCxnSpPr>
                <p:cNvPr id="101" name="Straight Connector 100">
                  <a:extLst>
                    <a:ext uri="{FF2B5EF4-FFF2-40B4-BE49-F238E27FC236}">
                      <a16:creationId xmlns:a16="http://schemas.microsoft.com/office/drawing/2014/main" id="{10AC073E-BA39-C043-9F6D-E3692A92F35E}"/>
                    </a:ext>
                  </a:extLst>
                </p:cNvPr>
                <p:cNvCxnSpPr>
                  <a:cxnSpLocks/>
                </p:cNvCxnSpPr>
                <p:nvPr userDrawn="1"/>
              </p:nvCxnSpPr>
              <p:spPr>
                <a:xfrm>
                  <a:off x="6853618" y="2673676"/>
                  <a:ext cx="336631" cy="0"/>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102" name="Straight Connector 101">
                  <a:extLst>
                    <a:ext uri="{FF2B5EF4-FFF2-40B4-BE49-F238E27FC236}">
                      <a16:creationId xmlns:a16="http://schemas.microsoft.com/office/drawing/2014/main" id="{13988EBE-2AC5-9743-BEFF-BC7972B7DEF7}"/>
                    </a:ext>
                  </a:extLst>
                </p:cNvPr>
                <p:cNvCxnSpPr>
                  <a:cxnSpLocks/>
                </p:cNvCxnSpPr>
                <p:nvPr userDrawn="1"/>
              </p:nvCxnSpPr>
              <p:spPr>
                <a:xfrm>
                  <a:off x="7183077" y="2673675"/>
                  <a:ext cx="237245" cy="270697"/>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103" name="Oval 102">
                  <a:extLst>
                    <a:ext uri="{FF2B5EF4-FFF2-40B4-BE49-F238E27FC236}">
                      <a16:creationId xmlns:a16="http://schemas.microsoft.com/office/drawing/2014/main" id="{13411B81-B4D0-194B-8AC8-11F9259E69CA}"/>
                    </a:ext>
                  </a:extLst>
                </p:cNvPr>
                <p:cNvSpPr/>
                <p:nvPr userDrawn="1"/>
              </p:nvSpPr>
              <p:spPr>
                <a:xfrm>
                  <a:off x="6791435" y="2602389"/>
                  <a:ext cx="155151" cy="155151"/>
                </a:xfrm>
                <a:prstGeom prst="ellipse">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7" name="Group 46">
                <a:extLst>
                  <a:ext uri="{FF2B5EF4-FFF2-40B4-BE49-F238E27FC236}">
                    <a16:creationId xmlns:a16="http://schemas.microsoft.com/office/drawing/2014/main" id="{71F5AEC7-F327-AD43-8F9E-6C534DFA9C4D}"/>
                  </a:ext>
                </a:extLst>
              </p:cNvPr>
              <p:cNvGrpSpPr/>
              <p:nvPr userDrawn="1"/>
            </p:nvGrpSpPr>
            <p:grpSpPr>
              <a:xfrm rot="10800000">
                <a:off x="9024732" y="4418192"/>
                <a:ext cx="628887" cy="341983"/>
                <a:chOff x="6791435" y="2602389"/>
                <a:chExt cx="628887" cy="341983"/>
              </a:xfrm>
            </p:grpSpPr>
            <p:cxnSp>
              <p:nvCxnSpPr>
                <p:cNvPr id="98" name="Straight Connector 97">
                  <a:extLst>
                    <a:ext uri="{FF2B5EF4-FFF2-40B4-BE49-F238E27FC236}">
                      <a16:creationId xmlns:a16="http://schemas.microsoft.com/office/drawing/2014/main" id="{4BC3C8A9-CB69-3249-A7C4-2B57784113B1}"/>
                    </a:ext>
                  </a:extLst>
                </p:cNvPr>
                <p:cNvCxnSpPr>
                  <a:cxnSpLocks/>
                </p:cNvCxnSpPr>
                <p:nvPr userDrawn="1"/>
              </p:nvCxnSpPr>
              <p:spPr>
                <a:xfrm>
                  <a:off x="6853618" y="2673676"/>
                  <a:ext cx="336631" cy="0"/>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3F86696A-4834-FF43-9D6F-E244B9F9A68A}"/>
                    </a:ext>
                  </a:extLst>
                </p:cNvPr>
                <p:cNvCxnSpPr>
                  <a:cxnSpLocks/>
                </p:cNvCxnSpPr>
                <p:nvPr userDrawn="1"/>
              </p:nvCxnSpPr>
              <p:spPr>
                <a:xfrm>
                  <a:off x="7183077" y="2673675"/>
                  <a:ext cx="237245" cy="270697"/>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100" name="Oval 99">
                  <a:extLst>
                    <a:ext uri="{FF2B5EF4-FFF2-40B4-BE49-F238E27FC236}">
                      <a16:creationId xmlns:a16="http://schemas.microsoft.com/office/drawing/2014/main" id="{CD501779-C3C1-6142-8EBE-9A4F3855DA82}"/>
                    </a:ext>
                  </a:extLst>
                </p:cNvPr>
                <p:cNvSpPr/>
                <p:nvPr userDrawn="1"/>
              </p:nvSpPr>
              <p:spPr>
                <a:xfrm>
                  <a:off x="6791435" y="2602389"/>
                  <a:ext cx="155151" cy="155151"/>
                </a:xfrm>
                <a:prstGeom prst="ellipse">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8" name="Group 47">
                <a:extLst>
                  <a:ext uri="{FF2B5EF4-FFF2-40B4-BE49-F238E27FC236}">
                    <a16:creationId xmlns:a16="http://schemas.microsoft.com/office/drawing/2014/main" id="{674292C0-E407-6C49-BDBA-3B3AAB4B07B7}"/>
                  </a:ext>
                </a:extLst>
              </p:cNvPr>
              <p:cNvGrpSpPr/>
              <p:nvPr userDrawn="1"/>
            </p:nvGrpSpPr>
            <p:grpSpPr>
              <a:xfrm>
                <a:off x="6791434" y="2602389"/>
                <a:ext cx="628887" cy="341983"/>
                <a:chOff x="6791435" y="2602389"/>
                <a:chExt cx="628887" cy="341983"/>
              </a:xfrm>
            </p:grpSpPr>
            <p:cxnSp>
              <p:nvCxnSpPr>
                <p:cNvPr id="90" name="Straight Connector 89">
                  <a:extLst>
                    <a:ext uri="{FF2B5EF4-FFF2-40B4-BE49-F238E27FC236}">
                      <a16:creationId xmlns:a16="http://schemas.microsoft.com/office/drawing/2014/main" id="{6F404D7F-3AED-5048-89F2-2DE160930564}"/>
                    </a:ext>
                  </a:extLst>
                </p:cNvPr>
                <p:cNvCxnSpPr>
                  <a:cxnSpLocks/>
                </p:cNvCxnSpPr>
                <p:nvPr userDrawn="1"/>
              </p:nvCxnSpPr>
              <p:spPr>
                <a:xfrm>
                  <a:off x="6853618" y="2673676"/>
                  <a:ext cx="336631" cy="0"/>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9CA300A1-9F5F-2D40-B1ED-50A4D993427F}"/>
                    </a:ext>
                  </a:extLst>
                </p:cNvPr>
                <p:cNvCxnSpPr>
                  <a:cxnSpLocks/>
                </p:cNvCxnSpPr>
                <p:nvPr userDrawn="1"/>
              </p:nvCxnSpPr>
              <p:spPr>
                <a:xfrm>
                  <a:off x="7183077" y="2673675"/>
                  <a:ext cx="237245" cy="270697"/>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97" name="Oval 96">
                  <a:extLst>
                    <a:ext uri="{FF2B5EF4-FFF2-40B4-BE49-F238E27FC236}">
                      <a16:creationId xmlns:a16="http://schemas.microsoft.com/office/drawing/2014/main" id="{51A0DB06-5819-F544-BFAC-411B22BD0E27}"/>
                    </a:ext>
                  </a:extLst>
                </p:cNvPr>
                <p:cNvSpPr/>
                <p:nvPr userDrawn="1"/>
              </p:nvSpPr>
              <p:spPr>
                <a:xfrm>
                  <a:off x="6791435" y="2602389"/>
                  <a:ext cx="155151" cy="155151"/>
                </a:xfrm>
                <a:prstGeom prst="ellipse">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0" name="Group 49">
                <a:extLst>
                  <a:ext uri="{FF2B5EF4-FFF2-40B4-BE49-F238E27FC236}">
                    <a16:creationId xmlns:a16="http://schemas.microsoft.com/office/drawing/2014/main" id="{BAE40BC8-4E1A-324D-9C98-8A71EC16A07D}"/>
                  </a:ext>
                </a:extLst>
              </p:cNvPr>
              <p:cNvGrpSpPr/>
              <p:nvPr userDrawn="1"/>
            </p:nvGrpSpPr>
            <p:grpSpPr>
              <a:xfrm>
                <a:off x="9734355" y="2547203"/>
                <a:ext cx="2053507" cy="1168374"/>
                <a:chOff x="9734355" y="2547203"/>
                <a:chExt cx="2053507" cy="1168374"/>
              </a:xfrm>
            </p:grpSpPr>
            <p:sp>
              <p:nvSpPr>
                <p:cNvPr id="88" name="Rectangle 87">
                  <a:extLst>
                    <a:ext uri="{FF2B5EF4-FFF2-40B4-BE49-F238E27FC236}">
                      <a16:creationId xmlns:a16="http://schemas.microsoft.com/office/drawing/2014/main" id="{5CB494D9-3B61-5242-8457-DF0DAD74370E}"/>
                    </a:ext>
                  </a:extLst>
                </p:cNvPr>
                <p:cNvSpPr/>
                <p:nvPr userDrawn="1"/>
              </p:nvSpPr>
              <p:spPr>
                <a:xfrm>
                  <a:off x="9765752" y="3004039"/>
                  <a:ext cx="1990712" cy="7115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ysClr val="windowText" lastClr="000000"/>
                      </a:solidFill>
                      <a:latin typeface="+mj-lt"/>
                    </a:rPr>
                    <a:t>Accomplished by investing funds in multiple asset classes, but also different companies, sectors, regions, etc.</a:t>
                  </a:r>
                </a:p>
              </p:txBody>
            </p:sp>
            <p:sp>
              <p:nvSpPr>
                <p:cNvPr id="89" name="Rectangle 88">
                  <a:extLst>
                    <a:ext uri="{FF2B5EF4-FFF2-40B4-BE49-F238E27FC236}">
                      <a16:creationId xmlns:a16="http://schemas.microsoft.com/office/drawing/2014/main" id="{1A5E6F9F-79EA-824C-98BC-8BBC8E1D6DBE}"/>
                    </a:ext>
                  </a:extLst>
                </p:cNvPr>
                <p:cNvSpPr/>
                <p:nvPr userDrawn="1"/>
              </p:nvSpPr>
              <p:spPr>
                <a:xfrm>
                  <a:off x="9734355" y="2547203"/>
                  <a:ext cx="2053507" cy="252946"/>
                </a:xfrm>
                <a:prstGeom prst="rect">
                  <a:avLst/>
                </a:prstGeom>
                <a:solidFill>
                  <a:schemeClr val="accent4"/>
                </a:solidFill>
                <a:ln>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latin typeface="+mj-lt"/>
                  </a:endParaRPr>
                </a:p>
              </p:txBody>
            </p:sp>
          </p:grpSp>
          <p:grpSp>
            <p:nvGrpSpPr>
              <p:cNvPr id="52" name="Group 51">
                <a:extLst>
                  <a:ext uri="{FF2B5EF4-FFF2-40B4-BE49-F238E27FC236}">
                    <a16:creationId xmlns:a16="http://schemas.microsoft.com/office/drawing/2014/main" id="{CAFB8395-B76B-F74A-94EB-C1A3399883A9}"/>
                  </a:ext>
                </a:extLst>
              </p:cNvPr>
              <p:cNvGrpSpPr/>
              <p:nvPr userDrawn="1"/>
            </p:nvGrpSpPr>
            <p:grpSpPr>
              <a:xfrm>
                <a:off x="4590822" y="2547203"/>
                <a:ext cx="2187978" cy="1043080"/>
                <a:chOff x="4590822" y="2547203"/>
                <a:chExt cx="2187978" cy="1043080"/>
              </a:xfrm>
            </p:grpSpPr>
            <p:sp>
              <p:nvSpPr>
                <p:cNvPr id="86" name="Rectangle 85">
                  <a:extLst>
                    <a:ext uri="{FF2B5EF4-FFF2-40B4-BE49-F238E27FC236}">
                      <a16:creationId xmlns:a16="http://schemas.microsoft.com/office/drawing/2014/main" id="{53BC9859-13C4-F244-8A11-FF4CA19423D0}"/>
                    </a:ext>
                  </a:extLst>
                </p:cNvPr>
                <p:cNvSpPr/>
                <p:nvPr userDrawn="1"/>
              </p:nvSpPr>
              <p:spPr>
                <a:xfrm>
                  <a:off x="4590822" y="2993898"/>
                  <a:ext cx="2187978" cy="5963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kern="1200" dirty="0">
                      <a:solidFill>
                        <a:sysClr val="windowText" lastClr="000000"/>
                      </a:solidFill>
                      <a:latin typeface="+mj-lt"/>
                      <a:ea typeface="+mn-ea"/>
                      <a:cs typeface="+mn-cs"/>
                    </a:rPr>
                    <a:t>Reduces risk by spreading out investments into different investment vehicles</a:t>
                  </a:r>
                </a:p>
                <a:p>
                  <a:pPr algn="ctr"/>
                  <a:endParaRPr lang="en-US" sz="1200" dirty="0">
                    <a:solidFill>
                      <a:sysClr val="windowText" lastClr="000000"/>
                    </a:solidFill>
                    <a:latin typeface="+mj-lt"/>
                  </a:endParaRPr>
                </a:p>
              </p:txBody>
            </p:sp>
            <p:sp>
              <p:nvSpPr>
                <p:cNvPr id="87" name="Rectangle 86">
                  <a:extLst>
                    <a:ext uri="{FF2B5EF4-FFF2-40B4-BE49-F238E27FC236}">
                      <a16:creationId xmlns:a16="http://schemas.microsoft.com/office/drawing/2014/main" id="{1D29E1EC-9EED-774C-BEF5-7427FC62E53B}"/>
                    </a:ext>
                  </a:extLst>
                </p:cNvPr>
                <p:cNvSpPr/>
                <p:nvPr userDrawn="1"/>
              </p:nvSpPr>
              <p:spPr>
                <a:xfrm>
                  <a:off x="4658058" y="2547203"/>
                  <a:ext cx="2053507" cy="252946"/>
                </a:xfrm>
                <a:prstGeom prst="rect">
                  <a:avLst/>
                </a:prstGeom>
                <a:solidFill>
                  <a:schemeClr val="accent6"/>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latin typeface="+mj-lt"/>
                  </a:endParaRPr>
                </a:p>
              </p:txBody>
            </p:sp>
          </p:grpSp>
          <p:grpSp>
            <p:nvGrpSpPr>
              <p:cNvPr id="57" name="Group 56">
                <a:extLst>
                  <a:ext uri="{FF2B5EF4-FFF2-40B4-BE49-F238E27FC236}">
                    <a16:creationId xmlns:a16="http://schemas.microsoft.com/office/drawing/2014/main" id="{6615E5C2-583A-1548-AC55-9788CC454387}"/>
                  </a:ext>
                </a:extLst>
              </p:cNvPr>
              <p:cNvGrpSpPr/>
              <p:nvPr userDrawn="1"/>
            </p:nvGrpSpPr>
            <p:grpSpPr>
              <a:xfrm>
                <a:off x="9667119" y="4548723"/>
                <a:ext cx="2187978" cy="704336"/>
                <a:chOff x="9667119" y="4548723"/>
                <a:chExt cx="2187978" cy="704336"/>
              </a:xfrm>
            </p:grpSpPr>
            <p:sp>
              <p:nvSpPr>
                <p:cNvPr id="84" name="Rectangle 83">
                  <a:extLst>
                    <a:ext uri="{FF2B5EF4-FFF2-40B4-BE49-F238E27FC236}">
                      <a16:creationId xmlns:a16="http://schemas.microsoft.com/office/drawing/2014/main" id="{C002462D-3BFD-3248-965C-4F25517D628F}"/>
                    </a:ext>
                  </a:extLst>
                </p:cNvPr>
                <p:cNvSpPr/>
                <p:nvPr userDrawn="1"/>
              </p:nvSpPr>
              <p:spPr>
                <a:xfrm>
                  <a:off x="9667119" y="4656674"/>
                  <a:ext cx="2187978" cy="5963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ysClr val="windowText" lastClr="000000"/>
                      </a:solidFill>
                      <a:latin typeface="+mj-lt"/>
                    </a:rPr>
                    <a:t>Lowers portfolio volatility</a:t>
                  </a:r>
                </a:p>
              </p:txBody>
            </p:sp>
            <p:sp>
              <p:nvSpPr>
                <p:cNvPr id="85" name="Rectangle 84">
                  <a:extLst>
                    <a:ext uri="{FF2B5EF4-FFF2-40B4-BE49-F238E27FC236}">
                      <a16:creationId xmlns:a16="http://schemas.microsoft.com/office/drawing/2014/main" id="{8B14A13D-8E04-DC41-99FC-751D7840D528}"/>
                    </a:ext>
                  </a:extLst>
                </p:cNvPr>
                <p:cNvSpPr/>
                <p:nvPr userDrawn="1"/>
              </p:nvSpPr>
              <p:spPr>
                <a:xfrm>
                  <a:off x="9734355" y="4548723"/>
                  <a:ext cx="2053507" cy="252946"/>
                </a:xfrm>
                <a:prstGeom prst="rect">
                  <a:avLst/>
                </a:prstGeom>
                <a:solidFill>
                  <a:schemeClr val="accent5"/>
                </a:solid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latin typeface="+mj-lt"/>
                  </a:endParaRPr>
                </a:p>
              </p:txBody>
            </p:sp>
          </p:grpSp>
          <p:grpSp>
            <p:nvGrpSpPr>
              <p:cNvPr id="58" name="Group 57">
                <a:extLst>
                  <a:ext uri="{FF2B5EF4-FFF2-40B4-BE49-F238E27FC236}">
                    <a16:creationId xmlns:a16="http://schemas.microsoft.com/office/drawing/2014/main" id="{AC18E552-0BDE-F244-86F3-0AA6D10D8ED0}"/>
                  </a:ext>
                </a:extLst>
              </p:cNvPr>
              <p:cNvGrpSpPr/>
              <p:nvPr userDrawn="1"/>
            </p:nvGrpSpPr>
            <p:grpSpPr>
              <a:xfrm>
                <a:off x="4590822" y="4548723"/>
                <a:ext cx="2187978" cy="924481"/>
                <a:chOff x="4590822" y="4548723"/>
                <a:chExt cx="2187978" cy="924481"/>
              </a:xfrm>
            </p:grpSpPr>
            <p:sp>
              <p:nvSpPr>
                <p:cNvPr id="82" name="Rectangle 81">
                  <a:extLst>
                    <a:ext uri="{FF2B5EF4-FFF2-40B4-BE49-F238E27FC236}">
                      <a16:creationId xmlns:a16="http://schemas.microsoft.com/office/drawing/2014/main" id="{6E66B382-9564-7444-8D9F-03023448A94E}"/>
                    </a:ext>
                  </a:extLst>
                </p:cNvPr>
                <p:cNvSpPr/>
                <p:nvPr userDrawn="1"/>
              </p:nvSpPr>
              <p:spPr>
                <a:xfrm>
                  <a:off x="4590822" y="4876819"/>
                  <a:ext cx="2187978" cy="5963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kern="1200" dirty="0">
                      <a:solidFill>
                        <a:sysClr val="windowText" lastClr="000000"/>
                      </a:solidFill>
                      <a:latin typeface="+mj-lt"/>
                      <a:ea typeface="+mn-ea"/>
                      <a:cs typeface="+mn-cs"/>
                    </a:rPr>
                    <a:t>Can help maximize your returns</a:t>
                  </a:r>
                </a:p>
                <a:p>
                  <a:pPr algn="ctr"/>
                  <a:endParaRPr lang="en-US" sz="1200" dirty="0">
                    <a:solidFill>
                      <a:sysClr val="windowText" lastClr="000000"/>
                    </a:solidFill>
                    <a:latin typeface="+mj-lt"/>
                  </a:endParaRPr>
                </a:p>
              </p:txBody>
            </p:sp>
            <p:sp>
              <p:nvSpPr>
                <p:cNvPr id="83" name="Rectangle 82">
                  <a:extLst>
                    <a:ext uri="{FF2B5EF4-FFF2-40B4-BE49-F238E27FC236}">
                      <a16:creationId xmlns:a16="http://schemas.microsoft.com/office/drawing/2014/main" id="{78123AD2-337B-BB40-A74C-67A00D6E0670}"/>
                    </a:ext>
                  </a:extLst>
                </p:cNvPr>
                <p:cNvSpPr/>
                <p:nvPr userDrawn="1"/>
              </p:nvSpPr>
              <p:spPr>
                <a:xfrm>
                  <a:off x="4658058" y="4548723"/>
                  <a:ext cx="2053507" cy="252946"/>
                </a:xfrm>
                <a:prstGeom prst="rect">
                  <a:avLst/>
                </a:prstGeom>
                <a:solidFill>
                  <a:schemeClr val="accent3"/>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latin typeface="+mj-lt"/>
                  </a:endParaRPr>
                </a:p>
              </p:txBody>
            </p:sp>
          </p:grpSp>
          <p:grpSp>
            <p:nvGrpSpPr>
              <p:cNvPr id="67" name="Group 66">
                <a:extLst>
                  <a:ext uri="{FF2B5EF4-FFF2-40B4-BE49-F238E27FC236}">
                    <a16:creationId xmlns:a16="http://schemas.microsoft.com/office/drawing/2014/main" id="{CCC11B95-9466-D24E-B55E-9DEC09EC2A47}"/>
                  </a:ext>
                </a:extLst>
              </p:cNvPr>
              <p:cNvGrpSpPr/>
              <p:nvPr userDrawn="1"/>
            </p:nvGrpSpPr>
            <p:grpSpPr>
              <a:xfrm rot="10800000" flipH="1">
                <a:off x="6791435" y="4418192"/>
                <a:ext cx="628887" cy="341983"/>
                <a:chOff x="6791435" y="2602389"/>
                <a:chExt cx="628887" cy="341983"/>
              </a:xfrm>
            </p:grpSpPr>
            <p:cxnSp>
              <p:nvCxnSpPr>
                <p:cNvPr id="69" name="Straight Connector 68">
                  <a:extLst>
                    <a:ext uri="{FF2B5EF4-FFF2-40B4-BE49-F238E27FC236}">
                      <a16:creationId xmlns:a16="http://schemas.microsoft.com/office/drawing/2014/main" id="{A12CC225-9DB8-E748-BE14-46ABE85BBB84}"/>
                    </a:ext>
                  </a:extLst>
                </p:cNvPr>
                <p:cNvCxnSpPr>
                  <a:cxnSpLocks/>
                </p:cNvCxnSpPr>
                <p:nvPr userDrawn="1"/>
              </p:nvCxnSpPr>
              <p:spPr>
                <a:xfrm>
                  <a:off x="6853618" y="2673676"/>
                  <a:ext cx="336631" cy="0"/>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8FA8B601-A9B8-9A41-AC82-9C167F0671A5}"/>
                    </a:ext>
                  </a:extLst>
                </p:cNvPr>
                <p:cNvCxnSpPr>
                  <a:cxnSpLocks/>
                </p:cNvCxnSpPr>
                <p:nvPr userDrawn="1"/>
              </p:nvCxnSpPr>
              <p:spPr>
                <a:xfrm>
                  <a:off x="7183077" y="2673675"/>
                  <a:ext cx="237245" cy="270697"/>
                </a:xfrm>
                <a:prstGeom prst="line">
                  <a:avLst/>
                </a:prstGeom>
                <a:ln>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81" name="Oval 80">
                  <a:extLst>
                    <a:ext uri="{FF2B5EF4-FFF2-40B4-BE49-F238E27FC236}">
                      <a16:creationId xmlns:a16="http://schemas.microsoft.com/office/drawing/2014/main" id="{8C9BFB75-812A-9647-8363-9B9AB6850F41}"/>
                    </a:ext>
                  </a:extLst>
                </p:cNvPr>
                <p:cNvSpPr/>
                <p:nvPr userDrawn="1"/>
              </p:nvSpPr>
              <p:spPr>
                <a:xfrm>
                  <a:off x="6791435" y="2602389"/>
                  <a:ext cx="155151" cy="155151"/>
                </a:xfrm>
                <a:prstGeom prst="ellipse">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68" name="Oval 67">
                <a:extLst>
                  <a:ext uri="{FF2B5EF4-FFF2-40B4-BE49-F238E27FC236}">
                    <a16:creationId xmlns:a16="http://schemas.microsoft.com/office/drawing/2014/main" id="{38F3F276-2E40-D641-B87F-53FF3FCD84C6}"/>
                  </a:ext>
                </a:extLst>
              </p:cNvPr>
              <p:cNvSpPr/>
              <p:nvPr userDrawn="1"/>
            </p:nvSpPr>
            <p:spPr>
              <a:xfrm>
                <a:off x="7098450" y="2567186"/>
                <a:ext cx="2332178" cy="2332177"/>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45" name="Picture 44" descr="A picture containing text&#10;&#10;Description automatically generated">
              <a:extLst>
                <a:ext uri="{FF2B5EF4-FFF2-40B4-BE49-F238E27FC236}">
                  <a16:creationId xmlns:a16="http://schemas.microsoft.com/office/drawing/2014/main" id="{5D8090F1-40B2-D84B-B71C-2D3B369E78A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15658" y="2168425"/>
              <a:ext cx="5160751" cy="2838413"/>
            </a:xfrm>
            <a:prstGeom prst="rect">
              <a:avLst/>
            </a:prstGeom>
          </p:spPr>
        </p:pic>
      </p:grpSp>
    </p:spTree>
    <p:extLst>
      <p:ext uri="{BB962C8B-B14F-4D97-AF65-F5344CB8AC3E}">
        <p14:creationId xmlns:p14="http://schemas.microsoft.com/office/powerpoint/2010/main" val="2233185955"/>
      </p:ext>
    </p:extLst>
  </p:cSld>
  <p:clrMapOvr>
    <a:masterClrMapping/>
  </p:clrMapOvr>
  <p:extLst>
    <p:ext uri="{DCECCB84-F9BA-43D5-87BE-67443E8EF086}">
      <p15:sldGuideLst xmlns:p15="http://schemas.microsoft.com/office/powerpoint/2012/main">
        <p15:guide id="1" pos="2928" userDrawn="1">
          <p15:clr>
            <a:srgbClr val="FBAE40"/>
          </p15:clr>
        </p15:guide>
        <p15:guide id="2" pos="7416" userDrawn="1">
          <p15:clr>
            <a:srgbClr val="FBAE40"/>
          </p15:clr>
        </p15:guide>
        <p15:guide id="3" orient="horz" pos="3480" userDrawn="1">
          <p15:clr>
            <a:srgbClr val="FBAE40"/>
          </p15:clr>
        </p15:guide>
        <p15:guide id="4" orient="horz" pos="120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BA_401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DD7E6C9-DA13-4539-B3BB-77327F6E0C90}"/>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AE480954-ED69-4938-888A-28E7FE38B988}"/>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BDF5A63A-EEB4-4137-A0DE-872E72C80CA9}"/>
              </a:ext>
            </a:extLst>
          </p:cNvPr>
          <p:cNvSpPr txBox="1">
            <a:spLocks/>
          </p:cNvSpPr>
          <p:nvPr userDrawn="1"/>
        </p:nvSpPr>
        <p:spPr>
          <a:xfrm>
            <a:off x="482112" y="1348277"/>
            <a:ext cx="3354556"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401(k) </a:t>
            </a:r>
            <a:br>
              <a:rPr lang="en-US" sz="4400" dirty="0">
                <a:latin typeface="+mj-lt"/>
              </a:rPr>
            </a:br>
            <a:r>
              <a:rPr lang="en-US" sz="4400" dirty="0">
                <a:latin typeface="+mj-lt"/>
              </a:rPr>
              <a:t>Plans</a:t>
            </a:r>
          </a:p>
        </p:txBody>
      </p:sp>
      <p:sp>
        <p:nvSpPr>
          <p:cNvPr id="9" name="TextBox 8">
            <a:extLst>
              <a:ext uri="{FF2B5EF4-FFF2-40B4-BE49-F238E27FC236}">
                <a16:creationId xmlns:a16="http://schemas.microsoft.com/office/drawing/2014/main" id="{C076C8B6-9C00-4778-BD9A-AFFB51710F17}"/>
              </a:ext>
            </a:extLst>
          </p:cNvPr>
          <p:cNvSpPr txBox="1"/>
          <p:nvPr userDrawn="1"/>
        </p:nvSpPr>
        <p:spPr>
          <a:xfrm>
            <a:off x="534169" y="3013418"/>
            <a:ext cx="2320400" cy="3018455"/>
          </a:xfrm>
          <a:prstGeom prst="rect">
            <a:avLst/>
          </a:prstGeom>
          <a:noFill/>
        </p:spPr>
        <p:txBody>
          <a:bodyPr wrap="square" rtlCol="0">
            <a:spAutoFit/>
          </a:bodyPr>
          <a:lstStyle/>
          <a:p>
            <a:pPr>
              <a:lnSpc>
                <a:spcPct val="114000"/>
              </a:lnSpc>
            </a:pPr>
            <a:r>
              <a:rPr lang="en-US" sz="1200" dirty="0"/>
              <a:t>401(k) plans are retirement savings accounts offered by employers. Employees choose the investments for their account and can make contributions up to certain limits. Employers may also make contributions.</a:t>
            </a:r>
          </a:p>
          <a:p>
            <a:pPr>
              <a:lnSpc>
                <a:spcPct val="114000"/>
              </a:lnSpc>
            </a:pPr>
            <a:endParaRPr lang="en-US" sz="1200" dirty="0"/>
          </a:p>
          <a:p>
            <a:pPr>
              <a:lnSpc>
                <a:spcPct val="114000"/>
              </a:lnSpc>
            </a:pPr>
            <a:r>
              <a:rPr lang="en-US" sz="1200" dirty="0"/>
              <a:t>401(k)s are a simple way to save for retirement and may offer tax advantages.</a:t>
            </a:r>
          </a:p>
          <a:p>
            <a:pPr>
              <a:lnSpc>
                <a:spcPct val="114000"/>
              </a:lnSpc>
            </a:pPr>
            <a:endParaRPr lang="en-US" sz="1200" dirty="0"/>
          </a:p>
          <a:p>
            <a:pPr>
              <a:lnSpc>
                <a:spcPct val="114000"/>
              </a:lnSpc>
            </a:pPr>
            <a:endParaRPr lang="en-US" sz="1200" dirty="0"/>
          </a:p>
        </p:txBody>
      </p:sp>
      <p:sp>
        <p:nvSpPr>
          <p:cNvPr id="31" name="Rectangle 30">
            <a:extLst>
              <a:ext uri="{FF2B5EF4-FFF2-40B4-BE49-F238E27FC236}">
                <a16:creationId xmlns:a16="http://schemas.microsoft.com/office/drawing/2014/main" id="{9599D6CA-BA55-4744-873D-616D2738F4EC}"/>
              </a:ext>
            </a:extLst>
          </p:cNvPr>
          <p:cNvSpPr/>
          <p:nvPr userDrawn="1"/>
        </p:nvSpPr>
        <p:spPr>
          <a:xfrm>
            <a:off x="3498673" y="1483901"/>
            <a:ext cx="2424914" cy="2158459"/>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latin typeface="Georgia" panose="02040502050405020303" pitchFamily="18" charset="0"/>
              </a:rPr>
              <a:t>Easy way to invest</a:t>
            </a:r>
            <a:br>
              <a:rPr lang="en-US" sz="1400" dirty="0">
                <a:latin typeface="Georgia" panose="02040502050405020303" pitchFamily="18" charset="0"/>
              </a:rPr>
            </a:br>
            <a:r>
              <a:rPr lang="en-US" sz="1400" dirty="0">
                <a:latin typeface="Georgia" panose="02040502050405020303" pitchFamily="18" charset="0"/>
              </a:rPr>
              <a:t>for retirement offered</a:t>
            </a:r>
            <a:br>
              <a:rPr lang="en-US" sz="1400" dirty="0">
                <a:latin typeface="Georgia" panose="02040502050405020303" pitchFamily="18" charset="0"/>
              </a:rPr>
            </a:br>
            <a:r>
              <a:rPr lang="en-US" sz="1400" dirty="0">
                <a:latin typeface="Georgia" panose="02040502050405020303" pitchFamily="18" charset="0"/>
              </a:rPr>
              <a:t>by employers</a:t>
            </a:r>
          </a:p>
        </p:txBody>
      </p:sp>
      <p:sp>
        <p:nvSpPr>
          <p:cNvPr id="32" name="Rectangle 31">
            <a:extLst>
              <a:ext uri="{FF2B5EF4-FFF2-40B4-BE49-F238E27FC236}">
                <a16:creationId xmlns:a16="http://schemas.microsoft.com/office/drawing/2014/main" id="{6DA46BED-2761-47DB-8517-3871F1E24324}"/>
              </a:ext>
            </a:extLst>
          </p:cNvPr>
          <p:cNvSpPr/>
          <p:nvPr userDrawn="1"/>
        </p:nvSpPr>
        <p:spPr>
          <a:xfrm>
            <a:off x="6087715" y="1483901"/>
            <a:ext cx="2424914" cy="215845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latin typeface="Georgia" panose="02040502050405020303" pitchFamily="18" charset="0"/>
              </a:rPr>
              <a:t>Takes advantage</a:t>
            </a:r>
            <a:br>
              <a:rPr lang="en-US" sz="1400" dirty="0">
                <a:latin typeface="Georgia" panose="02040502050405020303" pitchFamily="18" charset="0"/>
              </a:rPr>
            </a:br>
            <a:r>
              <a:rPr lang="en-US" sz="1400" dirty="0">
                <a:latin typeface="Georgia" panose="02040502050405020303" pitchFamily="18" charset="0"/>
              </a:rPr>
              <a:t>of compounding</a:t>
            </a:r>
            <a:br>
              <a:rPr lang="en-US" sz="1400" dirty="0">
                <a:latin typeface="Georgia" panose="02040502050405020303" pitchFamily="18" charset="0"/>
              </a:rPr>
            </a:br>
            <a:r>
              <a:rPr lang="en-US" sz="1400" dirty="0">
                <a:latin typeface="Georgia" panose="02040502050405020303" pitchFamily="18" charset="0"/>
              </a:rPr>
              <a:t>growth</a:t>
            </a:r>
          </a:p>
        </p:txBody>
      </p:sp>
      <p:sp>
        <p:nvSpPr>
          <p:cNvPr id="33" name="Rectangle 32">
            <a:extLst>
              <a:ext uri="{FF2B5EF4-FFF2-40B4-BE49-F238E27FC236}">
                <a16:creationId xmlns:a16="http://schemas.microsoft.com/office/drawing/2014/main" id="{8871D7FA-474A-4BCE-B7B5-EAE88971952D}"/>
              </a:ext>
            </a:extLst>
          </p:cNvPr>
          <p:cNvSpPr/>
          <p:nvPr userDrawn="1"/>
        </p:nvSpPr>
        <p:spPr>
          <a:xfrm>
            <a:off x="8676757" y="1483900"/>
            <a:ext cx="2424914" cy="215845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latin typeface="Georgia" panose="02040502050405020303" pitchFamily="18" charset="0"/>
              </a:rPr>
              <a:t>Employee chooses investments from</a:t>
            </a:r>
            <a:br>
              <a:rPr lang="en-US" sz="1400" dirty="0">
                <a:latin typeface="Georgia" panose="02040502050405020303" pitchFamily="18" charset="0"/>
              </a:rPr>
            </a:br>
            <a:r>
              <a:rPr lang="en-US" sz="1400" dirty="0">
                <a:latin typeface="Georgia" panose="02040502050405020303" pitchFamily="18" charset="0"/>
              </a:rPr>
              <a:t>selection provided</a:t>
            </a:r>
            <a:br>
              <a:rPr lang="en-US" sz="1400" dirty="0">
                <a:latin typeface="Georgia" panose="02040502050405020303" pitchFamily="18" charset="0"/>
              </a:rPr>
            </a:br>
            <a:r>
              <a:rPr lang="en-US" sz="1400" dirty="0">
                <a:latin typeface="Georgia" panose="02040502050405020303" pitchFamily="18" charset="0"/>
              </a:rPr>
              <a:t>by employer</a:t>
            </a:r>
          </a:p>
        </p:txBody>
      </p:sp>
      <p:sp>
        <p:nvSpPr>
          <p:cNvPr id="34" name="Rectangle 33">
            <a:extLst>
              <a:ext uri="{FF2B5EF4-FFF2-40B4-BE49-F238E27FC236}">
                <a16:creationId xmlns:a16="http://schemas.microsoft.com/office/drawing/2014/main" id="{D0621D3F-35A5-4AAD-952D-D3B0F84A884F}"/>
              </a:ext>
            </a:extLst>
          </p:cNvPr>
          <p:cNvSpPr/>
          <p:nvPr userDrawn="1"/>
        </p:nvSpPr>
        <p:spPr>
          <a:xfrm>
            <a:off x="3498673" y="3794759"/>
            <a:ext cx="2424914" cy="215845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latin typeface="Georgia" panose="02040502050405020303" pitchFamily="18" charset="0"/>
              </a:rPr>
              <a:t>Employees</a:t>
            </a:r>
            <a:br>
              <a:rPr lang="en-US" sz="1400" dirty="0">
                <a:latin typeface="Georgia" panose="02040502050405020303" pitchFamily="18" charset="0"/>
              </a:rPr>
            </a:br>
            <a:r>
              <a:rPr lang="en-US" sz="1400" dirty="0">
                <a:latin typeface="Georgia" panose="02040502050405020303" pitchFamily="18" charset="0"/>
              </a:rPr>
              <a:t>may contribute a</a:t>
            </a:r>
            <a:br>
              <a:rPr lang="en-US" sz="1400" dirty="0">
                <a:latin typeface="Georgia" panose="02040502050405020303" pitchFamily="18" charset="0"/>
              </a:rPr>
            </a:br>
            <a:r>
              <a:rPr lang="en-US" sz="1400" dirty="0">
                <a:latin typeface="Georgia" panose="02040502050405020303" pitchFamily="18" charset="0"/>
              </a:rPr>
              <a:t>portion of their salary,</a:t>
            </a:r>
            <a:br>
              <a:rPr lang="en-US" sz="1400" dirty="0">
                <a:latin typeface="Georgia" panose="02040502050405020303" pitchFamily="18" charset="0"/>
              </a:rPr>
            </a:br>
            <a:r>
              <a:rPr lang="en-US" sz="1400" dirty="0">
                <a:latin typeface="Georgia" panose="02040502050405020303" pitchFamily="18" charset="0"/>
              </a:rPr>
              <a:t>up to set limits;</a:t>
            </a:r>
            <a:br>
              <a:rPr lang="en-US" sz="1400" dirty="0">
                <a:latin typeface="Georgia" panose="02040502050405020303" pitchFamily="18" charset="0"/>
              </a:rPr>
            </a:br>
            <a:r>
              <a:rPr lang="en-US" sz="1400" dirty="0">
                <a:latin typeface="Georgia" panose="02040502050405020303" pitchFamily="18" charset="0"/>
              </a:rPr>
              <a:t>employers may choose</a:t>
            </a:r>
            <a:br>
              <a:rPr lang="en-US" sz="1400" dirty="0">
                <a:latin typeface="Georgia" panose="02040502050405020303" pitchFamily="18" charset="0"/>
              </a:rPr>
            </a:br>
            <a:r>
              <a:rPr lang="en-US" sz="1400" dirty="0">
                <a:latin typeface="Georgia" panose="02040502050405020303" pitchFamily="18" charset="0"/>
              </a:rPr>
              <a:t>to match contributions</a:t>
            </a:r>
          </a:p>
        </p:txBody>
      </p:sp>
      <p:sp>
        <p:nvSpPr>
          <p:cNvPr id="35" name="Rectangle 34">
            <a:extLst>
              <a:ext uri="{FF2B5EF4-FFF2-40B4-BE49-F238E27FC236}">
                <a16:creationId xmlns:a16="http://schemas.microsoft.com/office/drawing/2014/main" id="{DC0F4A58-5193-4B0C-900F-349B77A1F6DF}"/>
              </a:ext>
            </a:extLst>
          </p:cNvPr>
          <p:cNvSpPr/>
          <p:nvPr userDrawn="1"/>
        </p:nvSpPr>
        <p:spPr>
          <a:xfrm>
            <a:off x="6087715" y="3794760"/>
            <a:ext cx="2424914" cy="2158458"/>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latin typeface="Georgia" panose="02040502050405020303" pitchFamily="18" charset="0"/>
              </a:rPr>
              <a:t>Tax benefits may</a:t>
            </a:r>
            <a:br>
              <a:rPr lang="en-US" sz="1400" dirty="0">
                <a:latin typeface="Georgia" panose="02040502050405020303" pitchFamily="18" charset="0"/>
              </a:rPr>
            </a:br>
            <a:r>
              <a:rPr lang="en-US" sz="1400" dirty="0">
                <a:latin typeface="Georgia" panose="02040502050405020303" pitchFamily="18" charset="0"/>
              </a:rPr>
              <a:t>include ability to</a:t>
            </a:r>
            <a:br>
              <a:rPr lang="en-US" sz="1400" dirty="0">
                <a:latin typeface="Georgia" panose="02040502050405020303" pitchFamily="18" charset="0"/>
              </a:rPr>
            </a:br>
            <a:r>
              <a:rPr lang="en-US" sz="1400" dirty="0">
                <a:latin typeface="Georgia" panose="02040502050405020303" pitchFamily="18" charset="0"/>
              </a:rPr>
              <a:t>deduct contributions</a:t>
            </a:r>
            <a:br>
              <a:rPr lang="en-US" sz="1400" dirty="0">
                <a:latin typeface="Georgia" panose="02040502050405020303" pitchFamily="18" charset="0"/>
              </a:rPr>
            </a:br>
            <a:r>
              <a:rPr lang="en-US" sz="1400" dirty="0">
                <a:latin typeface="Georgia" panose="02040502050405020303" pitchFamily="18" charset="0"/>
              </a:rPr>
              <a:t>and only pay taxes on earnings when money</a:t>
            </a:r>
            <a:br>
              <a:rPr lang="en-US" sz="1400" dirty="0">
                <a:latin typeface="Georgia" panose="02040502050405020303" pitchFamily="18" charset="0"/>
              </a:rPr>
            </a:br>
            <a:r>
              <a:rPr lang="en-US" sz="1400" dirty="0">
                <a:latin typeface="Georgia" panose="02040502050405020303" pitchFamily="18" charset="0"/>
              </a:rPr>
              <a:t>is withdrawn</a:t>
            </a:r>
          </a:p>
        </p:txBody>
      </p:sp>
      <p:sp>
        <p:nvSpPr>
          <p:cNvPr id="36" name="Rectangle 35">
            <a:extLst>
              <a:ext uri="{FF2B5EF4-FFF2-40B4-BE49-F238E27FC236}">
                <a16:creationId xmlns:a16="http://schemas.microsoft.com/office/drawing/2014/main" id="{ED14735B-09F2-4B35-B66E-5A0A020CE375}"/>
              </a:ext>
            </a:extLst>
          </p:cNvPr>
          <p:cNvSpPr/>
          <p:nvPr userDrawn="1"/>
        </p:nvSpPr>
        <p:spPr>
          <a:xfrm>
            <a:off x="8676757" y="3780710"/>
            <a:ext cx="2424914" cy="2172508"/>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latin typeface="Georgia" panose="02040502050405020303" pitchFamily="18" charset="0"/>
              </a:rPr>
              <a:t>Required minimum distributions must</a:t>
            </a:r>
            <a:br>
              <a:rPr lang="en-US" sz="1400" dirty="0">
                <a:latin typeface="Georgia" panose="02040502050405020303" pitchFamily="18" charset="0"/>
              </a:rPr>
            </a:br>
            <a:r>
              <a:rPr lang="en-US" sz="1400" dirty="0">
                <a:latin typeface="Georgia" panose="02040502050405020303" pitchFamily="18" charset="0"/>
              </a:rPr>
              <a:t>be taken yearly</a:t>
            </a:r>
            <a:br>
              <a:rPr lang="en-US" sz="1400" dirty="0">
                <a:latin typeface="Georgia" panose="02040502050405020303" pitchFamily="18" charset="0"/>
              </a:rPr>
            </a:br>
            <a:r>
              <a:rPr lang="en-US" sz="1400" dirty="0">
                <a:latin typeface="Georgia" panose="02040502050405020303" pitchFamily="18" charset="0"/>
              </a:rPr>
              <a:t>starting after age 72 </a:t>
            </a:r>
          </a:p>
        </p:txBody>
      </p:sp>
      <p:sp>
        <p:nvSpPr>
          <p:cNvPr id="18" name="Text Placeholder 1">
            <a:extLst>
              <a:ext uri="{FF2B5EF4-FFF2-40B4-BE49-F238E27FC236}">
                <a16:creationId xmlns:a16="http://schemas.microsoft.com/office/drawing/2014/main" id="{128877A7-4D08-442B-83FA-5BB530630DB1}"/>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RETIREMENT</a:t>
            </a:r>
          </a:p>
        </p:txBody>
      </p:sp>
      <p:sp>
        <p:nvSpPr>
          <p:cNvPr id="19" name="Text Placeholder 1">
            <a:extLst>
              <a:ext uri="{FF2B5EF4-FFF2-40B4-BE49-F238E27FC236}">
                <a16:creationId xmlns:a16="http://schemas.microsoft.com/office/drawing/2014/main" id="{D00A2307-AF0F-4314-8459-1C0DFF3876F6}"/>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Tree>
    <p:extLst>
      <p:ext uri="{BB962C8B-B14F-4D97-AF65-F5344CB8AC3E}">
        <p14:creationId xmlns:p14="http://schemas.microsoft.com/office/powerpoint/2010/main" val="40345416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01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DD7E6C9-DA13-4539-B3BB-77327F6E0C90}"/>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AE480954-ED69-4938-888A-28E7FE38B988}"/>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BDF5A63A-EEB4-4137-A0DE-872E72C80CA9}"/>
              </a:ext>
            </a:extLst>
          </p:cNvPr>
          <p:cNvSpPr txBox="1">
            <a:spLocks/>
          </p:cNvSpPr>
          <p:nvPr userDrawn="1"/>
        </p:nvSpPr>
        <p:spPr>
          <a:xfrm>
            <a:off x="482112" y="1348277"/>
            <a:ext cx="3354556"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401(k) </a:t>
            </a:r>
            <a:br>
              <a:rPr lang="en-US" sz="4400" dirty="0">
                <a:latin typeface="+mj-lt"/>
              </a:rPr>
            </a:br>
            <a:r>
              <a:rPr lang="en-US" sz="4400" dirty="0">
                <a:latin typeface="+mj-lt"/>
              </a:rPr>
              <a:t>Plans</a:t>
            </a:r>
          </a:p>
        </p:txBody>
      </p:sp>
      <p:sp>
        <p:nvSpPr>
          <p:cNvPr id="9" name="TextBox 8">
            <a:extLst>
              <a:ext uri="{FF2B5EF4-FFF2-40B4-BE49-F238E27FC236}">
                <a16:creationId xmlns:a16="http://schemas.microsoft.com/office/drawing/2014/main" id="{C076C8B6-9C00-4778-BD9A-AFFB51710F17}"/>
              </a:ext>
            </a:extLst>
          </p:cNvPr>
          <p:cNvSpPr txBox="1"/>
          <p:nvPr userDrawn="1"/>
        </p:nvSpPr>
        <p:spPr>
          <a:xfrm>
            <a:off x="534169" y="3013418"/>
            <a:ext cx="2320400" cy="3018455"/>
          </a:xfrm>
          <a:prstGeom prst="rect">
            <a:avLst/>
          </a:prstGeom>
          <a:noFill/>
        </p:spPr>
        <p:txBody>
          <a:bodyPr wrap="square" rtlCol="0">
            <a:spAutoFit/>
          </a:bodyPr>
          <a:lstStyle/>
          <a:p>
            <a:pPr>
              <a:lnSpc>
                <a:spcPct val="114000"/>
              </a:lnSpc>
            </a:pPr>
            <a:r>
              <a:rPr lang="en-US" sz="1200" dirty="0"/>
              <a:t>401(k) plans are retirement savings accounts offered by employers. Employees choose the investments for their account and can make contributions up to certain limits. Employers may also make contributions.</a:t>
            </a:r>
          </a:p>
          <a:p>
            <a:pPr>
              <a:lnSpc>
                <a:spcPct val="114000"/>
              </a:lnSpc>
            </a:pPr>
            <a:endParaRPr lang="en-US" sz="1200" dirty="0"/>
          </a:p>
          <a:p>
            <a:pPr>
              <a:lnSpc>
                <a:spcPct val="114000"/>
              </a:lnSpc>
            </a:pPr>
            <a:r>
              <a:rPr lang="en-US" sz="1200" dirty="0"/>
              <a:t>401(k)s are a simple way to save for retirement and may offer tax advantages.</a:t>
            </a:r>
          </a:p>
          <a:p>
            <a:pPr>
              <a:lnSpc>
                <a:spcPct val="114000"/>
              </a:lnSpc>
            </a:pPr>
            <a:endParaRPr lang="en-US" sz="1200" dirty="0"/>
          </a:p>
          <a:p>
            <a:pPr>
              <a:lnSpc>
                <a:spcPct val="114000"/>
              </a:lnSpc>
            </a:pPr>
            <a:endParaRPr lang="en-US" sz="1200" dirty="0"/>
          </a:p>
        </p:txBody>
      </p:sp>
      <p:sp>
        <p:nvSpPr>
          <p:cNvPr id="31" name="Rectangle 30">
            <a:extLst>
              <a:ext uri="{FF2B5EF4-FFF2-40B4-BE49-F238E27FC236}">
                <a16:creationId xmlns:a16="http://schemas.microsoft.com/office/drawing/2014/main" id="{9599D6CA-BA55-4744-873D-616D2738F4EC}"/>
              </a:ext>
            </a:extLst>
          </p:cNvPr>
          <p:cNvSpPr/>
          <p:nvPr userDrawn="1"/>
        </p:nvSpPr>
        <p:spPr>
          <a:xfrm>
            <a:off x="3498673" y="1483901"/>
            <a:ext cx="2424914" cy="2158459"/>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latin typeface="Georgia" panose="02040502050405020303" pitchFamily="18" charset="0"/>
              </a:rPr>
              <a:t>Easy way to invest</a:t>
            </a:r>
            <a:br>
              <a:rPr lang="en-US" sz="1400" dirty="0">
                <a:latin typeface="Georgia" panose="02040502050405020303" pitchFamily="18" charset="0"/>
              </a:rPr>
            </a:br>
            <a:r>
              <a:rPr lang="en-US" sz="1400" dirty="0">
                <a:latin typeface="Georgia" panose="02040502050405020303" pitchFamily="18" charset="0"/>
              </a:rPr>
              <a:t>for retirement offered</a:t>
            </a:r>
            <a:br>
              <a:rPr lang="en-US" sz="1400" dirty="0">
                <a:latin typeface="Georgia" panose="02040502050405020303" pitchFamily="18" charset="0"/>
              </a:rPr>
            </a:br>
            <a:r>
              <a:rPr lang="en-US" sz="1400" dirty="0">
                <a:latin typeface="Georgia" panose="02040502050405020303" pitchFamily="18" charset="0"/>
              </a:rPr>
              <a:t>by employers</a:t>
            </a:r>
          </a:p>
        </p:txBody>
      </p:sp>
      <p:sp>
        <p:nvSpPr>
          <p:cNvPr id="32" name="Rectangle 31">
            <a:extLst>
              <a:ext uri="{FF2B5EF4-FFF2-40B4-BE49-F238E27FC236}">
                <a16:creationId xmlns:a16="http://schemas.microsoft.com/office/drawing/2014/main" id="{6DA46BED-2761-47DB-8517-3871F1E24324}"/>
              </a:ext>
            </a:extLst>
          </p:cNvPr>
          <p:cNvSpPr/>
          <p:nvPr userDrawn="1"/>
        </p:nvSpPr>
        <p:spPr>
          <a:xfrm>
            <a:off x="6087715" y="1483901"/>
            <a:ext cx="2424914" cy="215845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latin typeface="Georgia" panose="02040502050405020303" pitchFamily="18" charset="0"/>
              </a:rPr>
              <a:t>Takes advantage</a:t>
            </a:r>
            <a:br>
              <a:rPr lang="en-US" sz="1400" dirty="0">
                <a:latin typeface="Georgia" panose="02040502050405020303" pitchFamily="18" charset="0"/>
              </a:rPr>
            </a:br>
            <a:r>
              <a:rPr lang="en-US" sz="1400" dirty="0">
                <a:latin typeface="Georgia" panose="02040502050405020303" pitchFamily="18" charset="0"/>
              </a:rPr>
              <a:t>of compounding</a:t>
            </a:r>
            <a:br>
              <a:rPr lang="en-US" sz="1400" dirty="0">
                <a:latin typeface="Georgia" panose="02040502050405020303" pitchFamily="18" charset="0"/>
              </a:rPr>
            </a:br>
            <a:r>
              <a:rPr lang="en-US" sz="1400" dirty="0">
                <a:latin typeface="Georgia" panose="02040502050405020303" pitchFamily="18" charset="0"/>
              </a:rPr>
              <a:t>growth</a:t>
            </a:r>
          </a:p>
        </p:txBody>
      </p:sp>
      <p:sp>
        <p:nvSpPr>
          <p:cNvPr id="33" name="Rectangle 32">
            <a:extLst>
              <a:ext uri="{FF2B5EF4-FFF2-40B4-BE49-F238E27FC236}">
                <a16:creationId xmlns:a16="http://schemas.microsoft.com/office/drawing/2014/main" id="{8871D7FA-474A-4BCE-B7B5-EAE88971952D}"/>
              </a:ext>
            </a:extLst>
          </p:cNvPr>
          <p:cNvSpPr/>
          <p:nvPr userDrawn="1"/>
        </p:nvSpPr>
        <p:spPr>
          <a:xfrm>
            <a:off x="8676757" y="1483900"/>
            <a:ext cx="2424914" cy="215845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latin typeface="Georgia" panose="02040502050405020303" pitchFamily="18" charset="0"/>
              </a:rPr>
              <a:t>Employee chooses investments from</a:t>
            </a:r>
            <a:br>
              <a:rPr lang="en-US" sz="1400" dirty="0">
                <a:latin typeface="Georgia" panose="02040502050405020303" pitchFamily="18" charset="0"/>
              </a:rPr>
            </a:br>
            <a:r>
              <a:rPr lang="en-US" sz="1400" dirty="0">
                <a:latin typeface="Georgia" panose="02040502050405020303" pitchFamily="18" charset="0"/>
              </a:rPr>
              <a:t>selection provided</a:t>
            </a:r>
            <a:br>
              <a:rPr lang="en-US" sz="1400" dirty="0">
                <a:latin typeface="Georgia" panose="02040502050405020303" pitchFamily="18" charset="0"/>
              </a:rPr>
            </a:br>
            <a:r>
              <a:rPr lang="en-US" sz="1400" dirty="0">
                <a:latin typeface="Georgia" panose="02040502050405020303" pitchFamily="18" charset="0"/>
              </a:rPr>
              <a:t>by employer</a:t>
            </a:r>
          </a:p>
        </p:txBody>
      </p:sp>
      <p:sp>
        <p:nvSpPr>
          <p:cNvPr id="34" name="Rectangle 33">
            <a:extLst>
              <a:ext uri="{FF2B5EF4-FFF2-40B4-BE49-F238E27FC236}">
                <a16:creationId xmlns:a16="http://schemas.microsoft.com/office/drawing/2014/main" id="{D0621D3F-35A5-4AAD-952D-D3B0F84A884F}"/>
              </a:ext>
            </a:extLst>
          </p:cNvPr>
          <p:cNvSpPr/>
          <p:nvPr userDrawn="1"/>
        </p:nvSpPr>
        <p:spPr>
          <a:xfrm>
            <a:off x="3498673" y="3794759"/>
            <a:ext cx="2424914" cy="215845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latin typeface="Georgia" panose="02040502050405020303" pitchFamily="18" charset="0"/>
              </a:rPr>
              <a:t>Employees</a:t>
            </a:r>
            <a:br>
              <a:rPr lang="en-US" sz="1400" dirty="0">
                <a:latin typeface="Georgia" panose="02040502050405020303" pitchFamily="18" charset="0"/>
              </a:rPr>
            </a:br>
            <a:r>
              <a:rPr lang="en-US" sz="1400" dirty="0">
                <a:latin typeface="Georgia" panose="02040502050405020303" pitchFamily="18" charset="0"/>
              </a:rPr>
              <a:t>may contribute a</a:t>
            </a:r>
            <a:br>
              <a:rPr lang="en-US" sz="1400" dirty="0">
                <a:latin typeface="Georgia" panose="02040502050405020303" pitchFamily="18" charset="0"/>
              </a:rPr>
            </a:br>
            <a:r>
              <a:rPr lang="en-US" sz="1400" dirty="0">
                <a:latin typeface="Georgia" panose="02040502050405020303" pitchFamily="18" charset="0"/>
              </a:rPr>
              <a:t>portion of their salary,</a:t>
            </a:r>
            <a:br>
              <a:rPr lang="en-US" sz="1400" dirty="0">
                <a:latin typeface="Georgia" panose="02040502050405020303" pitchFamily="18" charset="0"/>
              </a:rPr>
            </a:br>
            <a:r>
              <a:rPr lang="en-US" sz="1400" dirty="0">
                <a:latin typeface="Georgia" panose="02040502050405020303" pitchFamily="18" charset="0"/>
              </a:rPr>
              <a:t>up to set limits;     employers may choose</a:t>
            </a:r>
            <a:br>
              <a:rPr lang="en-US" sz="1400" dirty="0">
                <a:latin typeface="Georgia" panose="02040502050405020303" pitchFamily="18" charset="0"/>
              </a:rPr>
            </a:br>
            <a:r>
              <a:rPr lang="en-US" sz="1400" dirty="0">
                <a:latin typeface="Georgia" panose="02040502050405020303" pitchFamily="18" charset="0"/>
              </a:rPr>
              <a:t>to match contributions</a:t>
            </a:r>
          </a:p>
        </p:txBody>
      </p:sp>
      <p:sp>
        <p:nvSpPr>
          <p:cNvPr id="35" name="Rectangle 34">
            <a:extLst>
              <a:ext uri="{FF2B5EF4-FFF2-40B4-BE49-F238E27FC236}">
                <a16:creationId xmlns:a16="http://schemas.microsoft.com/office/drawing/2014/main" id="{DC0F4A58-5193-4B0C-900F-349B77A1F6DF}"/>
              </a:ext>
            </a:extLst>
          </p:cNvPr>
          <p:cNvSpPr/>
          <p:nvPr userDrawn="1"/>
        </p:nvSpPr>
        <p:spPr>
          <a:xfrm>
            <a:off x="6087715" y="3794760"/>
            <a:ext cx="2424914" cy="2158458"/>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latin typeface="Georgia" panose="02040502050405020303" pitchFamily="18" charset="0"/>
              </a:rPr>
              <a:t>Tax benefits may</a:t>
            </a:r>
            <a:br>
              <a:rPr lang="en-US" sz="1400" dirty="0">
                <a:latin typeface="Georgia" panose="02040502050405020303" pitchFamily="18" charset="0"/>
              </a:rPr>
            </a:br>
            <a:r>
              <a:rPr lang="en-US" sz="1400" dirty="0">
                <a:latin typeface="Georgia" panose="02040502050405020303" pitchFamily="18" charset="0"/>
              </a:rPr>
              <a:t>include ability to</a:t>
            </a:r>
            <a:br>
              <a:rPr lang="en-US" sz="1400" dirty="0">
                <a:latin typeface="Georgia" panose="02040502050405020303" pitchFamily="18" charset="0"/>
              </a:rPr>
            </a:br>
            <a:r>
              <a:rPr lang="en-US" sz="1400" dirty="0">
                <a:latin typeface="Georgia" panose="02040502050405020303" pitchFamily="18" charset="0"/>
              </a:rPr>
              <a:t>deduct contributions</a:t>
            </a:r>
            <a:br>
              <a:rPr lang="en-US" sz="1400" dirty="0">
                <a:latin typeface="Georgia" panose="02040502050405020303" pitchFamily="18" charset="0"/>
              </a:rPr>
            </a:br>
            <a:r>
              <a:rPr lang="en-US" sz="1400" dirty="0">
                <a:latin typeface="Georgia" panose="02040502050405020303" pitchFamily="18" charset="0"/>
              </a:rPr>
              <a:t>and only pay taxes on earnings when money</a:t>
            </a:r>
            <a:br>
              <a:rPr lang="en-US" sz="1400" dirty="0">
                <a:latin typeface="Georgia" panose="02040502050405020303" pitchFamily="18" charset="0"/>
              </a:rPr>
            </a:br>
            <a:r>
              <a:rPr lang="en-US" sz="1400" dirty="0">
                <a:latin typeface="Georgia" panose="02040502050405020303" pitchFamily="18" charset="0"/>
              </a:rPr>
              <a:t>is withdrawn</a:t>
            </a:r>
          </a:p>
        </p:txBody>
      </p:sp>
      <p:sp>
        <p:nvSpPr>
          <p:cNvPr id="36" name="Rectangle 35">
            <a:extLst>
              <a:ext uri="{FF2B5EF4-FFF2-40B4-BE49-F238E27FC236}">
                <a16:creationId xmlns:a16="http://schemas.microsoft.com/office/drawing/2014/main" id="{ED14735B-09F2-4B35-B66E-5A0A020CE375}"/>
              </a:ext>
            </a:extLst>
          </p:cNvPr>
          <p:cNvSpPr/>
          <p:nvPr userDrawn="1"/>
        </p:nvSpPr>
        <p:spPr>
          <a:xfrm>
            <a:off x="8676757" y="3780710"/>
            <a:ext cx="2424914" cy="2172508"/>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latin typeface="Georgia" panose="02040502050405020303" pitchFamily="18" charset="0"/>
              </a:rPr>
              <a:t>Required minimum distributions must</a:t>
            </a:r>
            <a:br>
              <a:rPr lang="en-US" sz="1400" dirty="0">
                <a:latin typeface="Georgia" panose="02040502050405020303" pitchFamily="18" charset="0"/>
              </a:rPr>
            </a:br>
            <a:r>
              <a:rPr lang="en-US" sz="1400" dirty="0">
                <a:latin typeface="Georgia" panose="02040502050405020303" pitchFamily="18" charset="0"/>
              </a:rPr>
              <a:t>be taken yearly</a:t>
            </a:r>
            <a:br>
              <a:rPr lang="en-US" sz="1400" dirty="0">
                <a:latin typeface="Georgia" panose="02040502050405020303" pitchFamily="18" charset="0"/>
              </a:rPr>
            </a:br>
            <a:r>
              <a:rPr lang="en-US" sz="1400" dirty="0">
                <a:latin typeface="Georgia" panose="02040502050405020303" pitchFamily="18" charset="0"/>
              </a:rPr>
              <a:t>starting after age 72 </a:t>
            </a:r>
          </a:p>
        </p:txBody>
      </p:sp>
      <p:sp>
        <p:nvSpPr>
          <p:cNvPr id="18" name="Text Placeholder 1">
            <a:extLst>
              <a:ext uri="{FF2B5EF4-FFF2-40B4-BE49-F238E27FC236}">
                <a16:creationId xmlns:a16="http://schemas.microsoft.com/office/drawing/2014/main" id="{128877A7-4D08-442B-83FA-5BB530630DB1}"/>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RETIREMENT</a:t>
            </a:r>
          </a:p>
        </p:txBody>
      </p:sp>
      <p:sp>
        <p:nvSpPr>
          <p:cNvPr id="19" name="Text Placeholder 1">
            <a:extLst>
              <a:ext uri="{FF2B5EF4-FFF2-40B4-BE49-F238E27FC236}">
                <a16:creationId xmlns:a16="http://schemas.microsoft.com/office/drawing/2014/main" id="{D00A2307-AF0F-4314-8459-1C0DFF3876F6}"/>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Tree>
    <p:extLst>
      <p:ext uri="{BB962C8B-B14F-4D97-AF65-F5344CB8AC3E}">
        <p14:creationId xmlns:p14="http://schemas.microsoft.com/office/powerpoint/2010/main" val="2192642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BA_TargetDat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DD7E6C9-DA13-4539-B3BB-77327F6E0C90}"/>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AE480954-ED69-4938-888A-28E7FE38B988}"/>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BDF5A63A-EEB4-4137-A0DE-872E72C80CA9}"/>
              </a:ext>
            </a:extLst>
          </p:cNvPr>
          <p:cNvSpPr txBox="1">
            <a:spLocks/>
          </p:cNvSpPr>
          <p:nvPr userDrawn="1"/>
        </p:nvSpPr>
        <p:spPr>
          <a:xfrm>
            <a:off x="482112" y="1348277"/>
            <a:ext cx="3346938"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Target Date Funds</a:t>
            </a:r>
          </a:p>
        </p:txBody>
      </p:sp>
      <p:sp>
        <p:nvSpPr>
          <p:cNvPr id="9" name="TextBox 8">
            <a:extLst>
              <a:ext uri="{FF2B5EF4-FFF2-40B4-BE49-F238E27FC236}">
                <a16:creationId xmlns:a16="http://schemas.microsoft.com/office/drawing/2014/main" id="{C076C8B6-9C00-4778-BD9A-AFFB51710F17}"/>
              </a:ext>
            </a:extLst>
          </p:cNvPr>
          <p:cNvSpPr txBox="1"/>
          <p:nvPr userDrawn="1"/>
        </p:nvSpPr>
        <p:spPr>
          <a:xfrm>
            <a:off x="534169" y="3013418"/>
            <a:ext cx="3831002" cy="3228961"/>
          </a:xfrm>
          <a:prstGeom prst="rect">
            <a:avLst/>
          </a:prstGeom>
          <a:noFill/>
        </p:spPr>
        <p:txBody>
          <a:bodyPr wrap="square" rtlCol="0">
            <a:spAutoFit/>
          </a:bodyPr>
          <a:lstStyle/>
          <a:p>
            <a:pPr>
              <a:lnSpc>
                <a:spcPct val="114000"/>
              </a:lnSpc>
            </a:pPr>
            <a:r>
              <a:rPr lang="en-US" sz="1200" dirty="0"/>
              <a:t>Target date funds are often mutual funds or ETFs that hold a mix of stocks, bonds, and other investments that adjust for optimal growth over a set period of time (the target date). Generally, target date funds are seen as very long-term investments, and are often used for retirement. You may see them offered as part of a </a:t>
            </a:r>
            <a:r>
              <a:rPr lang="en-US" sz="1200" u="none" dirty="0">
                <a:solidFill>
                  <a:schemeClr val="tx1"/>
                </a:solidFill>
              </a:rPr>
              <a:t>401(k) plan.</a:t>
            </a:r>
          </a:p>
          <a:p>
            <a:pPr>
              <a:lnSpc>
                <a:spcPct val="114000"/>
              </a:lnSpc>
            </a:pPr>
            <a:endParaRPr lang="en-US" sz="1200" dirty="0"/>
          </a:p>
          <a:p>
            <a:pPr>
              <a:lnSpc>
                <a:spcPct val="114000"/>
              </a:lnSpc>
            </a:pPr>
            <a:r>
              <a:rPr lang="en-US" sz="1200" dirty="0"/>
              <a:t>Target date funds are </a:t>
            </a:r>
            <a:r>
              <a:rPr lang="en-US" sz="1200" u="none" dirty="0">
                <a:solidFill>
                  <a:schemeClr val="tx1"/>
                </a:solidFill>
              </a:rPr>
              <a:t>meant to be convenient—there’s no need to choose individual investments. </a:t>
            </a:r>
            <a:br>
              <a:rPr lang="en-US" sz="1200" u="none" dirty="0">
                <a:solidFill>
                  <a:schemeClr val="tx1"/>
                </a:solidFill>
              </a:rPr>
            </a:br>
            <a:r>
              <a:rPr lang="en-US" sz="1200" u="none" dirty="0">
                <a:solidFill>
                  <a:schemeClr val="tx1"/>
                </a:solidFill>
              </a:rPr>
              <a:t>You select your retirement date and the fund automatically rebalances and adjusts as your retirement date nears. The closer your target date, the more conservative the fund becomes.</a:t>
            </a:r>
            <a:endParaRPr lang="en-US" sz="1200" u="sng" dirty="0">
              <a:solidFill>
                <a:srgbClr val="FF00FF"/>
              </a:solidFill>
            </a:endParaRPr>
          </a:p>
          <a:p>
            <a:pPr>
              <a:lnSpc>
                <a:spcPct val="114000"/>
              </a:lnSpc>
            </a:pPr>
            <a:endParaRPr lang="en-US" sz="1200" dirty="0"/>
          </a:p>
        </p:txBody>
      </p:sp>
      <p:sp>
        <p:nvSpPr>
          <p:cNvPr id="19" name="Text Placeholder 1">
            <a:extLst>
              <a:ext uri="{FF2B5EF4-FFF2-40B4-BE49-F238E27FC236}">
                <a16:creationId xmlns:a16="http://schemas.microsoft.com/office/drawing/2014/main" id="{D00A2307-AF0F-4314-8459-1C0DFF3876F6}"/>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14" name="Text Placeholder 1">
            <a:extLst>
              <a:ext uri="{FF2B5EF4-FFF2-40B4-BE49-F238E27FC236}">
                <a16:creationId xmlns:a16="http://schemas.microsoft.com/office/drawing/2014/main" id="{33BE13BF-0659-4FF9-BFCE-F03BB46190C0}"/>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RETIREMENT</a:t>
            </a:r>
          </a:p>
        </p:txBody>
      </p:sp>
      <p:sp>
        <p:nvSpPr>
          <p:cNvPr id="26" name="TextBox 25">
            <a:extLst>
              <a:ext uri="{FF2B5EF4-FFF2-40B4-BE49-F238E27FC236}">
                <a16:creationId xmlns:a16="http://schemas.microsoft.com/office/drawing/2014/main" id="{BBD8231E-CD4A-4A0B-94C5-A889305816CE}"/>
              </a:ext>
            </a:extLst>
          </p:cNvPr>
          <p:cNvSpPr txBox="1"/>
          <p:nvPr userDrawn="1"/>
        </p:nvSpPr>
        <p:spPr>
          <a:xfrm>
            <a:off x="4751288" y="1752223"/>
            <a:ext cx="6779402" cy="400110"/>
          </a:xfrm>
          <a:prstGeom prst="rect">
            <a:avLst/>
          </a:prstGeom>
          <a:noFill/>
        </p:spPr>
        <p:txBody>
          <a:bodyPr wrap="square" rtlCol="0">
            <a:spAutoFit/>
          </a:bodyPr>
          <a:lstStyle/>
          <a:p>
            <a:pPr algn="ctr"/>
            <a:r>
              <a:rPr lang="en-US" sz="2000" dirty="0">
                <a:solidFill>
                  <a:schemeClr val="accent6"/>
                </a:solidFill>
                <a:latin typeface="+mj-lt"/>
              </a:rPr>
              <a:t>Kali wants to retire in 40 years (2061)</a:t>
            </a:r>
          </a:p>
        </p:txBody>
      </p:sp>
      <p:graphicFrame>
        <p:nvGraphicFramePr>
          <p:cNvPr id="29" name="Chart 28">
            <a:extLst>
              <a:ext uri="{FF2B5EF4-FFF2-40B4-BE49-F238E27FC236}">
                <a16:creationId xmlns:a16="http://schemas.microsoft.com/office/drawing/2014/main" id="{A5CA566C-0576-4162-9349-1488820C6461}"/>
              </a:ext>
            </a:extLst>
          </p:cNvPr>
          <p:cNvGraphicFramePr/>
          <p:nvPr userDrawn="1">
            <p:extLst>
              <p:ext uri="{D42A27DB-BD31-4B8C-83A1-F6EECF244321}">
                <p14:modId xmlns:p14="http://schemas.microsoft.com/office/powerpoint/2010/main" val="3559574142"/>
              </p:ext>
            </p:extLst>
          </p:nvPr>
        </p:nvGraphicFramePr>
        <p:xfrm>
          <a:off x="4751288" y="2592726"/>
          <a:ext cx="2286000" cy="192024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0" name="Chart 29">
            <a:extLst>
              <a:ext uri="{FF2B5EF4-FFF2-40B4-BE49-F238E27FC236}">
                <a16:creationId xmlns:a16="http://schemas.microsoft.com/office/drawing/2014/main" id="{EAAAD9D4-5E7C-42D1-AC5A-EA61DD915DC1}"/>
              </a:ext>
            </a:extLst>
          </p:cNvPr>
          <p:cNvGraphicFramePr/>
          <p:nvPr userDrawn="1">
            <p:extLst>
              <p:ext uri="{D42A27DB-BD31-4B8C-83A1-F6EECF244321}">
                <p14:modId xmlns:p14="http://schemas.microsoft.com/office/powerpoint/2010/main" val="2361829225"/>
              </p:ext>
            </p:extLst>
          </p:nvPr>
        </p:nvGraphicFramePr>
        <p:xfrm>
          <a:off x="7004313" y="2592726"/>
          <a:ext cx="2286000" cy="192024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1" name="Chart 30">
            <a:extLst>
              <a:ext uri="{FF2B5EF4-FFF2-40B4-BE49-F238E27FC236}">
                <a16:creationId xmlns:a16="http://schemas.microsoft.com/office/drawing/2014/main" id="{9A6F2D0F-B8A1-447B-95A9-2FD443BC71B2}"/>
              </a:ext>
            </a:extLst>
          </p:cNvPr>
          <p:cNvGraphicFramePr/>
          <p:nvPr userDrawn="1">
            <p:extLst>
              <p:ext uri="{D42A27DB-BD31-4B8C-83A1-F6EECF244321}">
                <p14:modId xmlns:p14="http://schemas.microsoft.com/office/powerpoint/2010/main" val="176275928"/>
              </p:ext>
            </p:extLst>
          </p:nvPr>
        </p:nvGraphicFramePr>
        <p:xfrm>
          <a:off x="9257338" y="2592726"/>
          <a:ext cx="2286000" cy="1920240"/>
        </p:xfrm>
        <a:graphic>
          <a:graphicData uri="http://schemas.openxmlformats.org/drawingml/2006/chart">
            <c:chart xmlns:c="http://schemas.openxmlformats.org/drawingml/2006/chart" xmlns:r="http://schemas.openxmlformats.org/officeDocument/2006/relationships" r:id="rId5"/>
          </a:graphicData>
        </a:graphic>
      </p:graphicFrame>
      <p:sp>
        <p:nvSpPr>
          <p:cNvPr id="32" name="TextBox 31">
            <a:extLst>
              <a:ext uri="{FF2B5EF4-FFF2-40B4-BE49-F238E27FC236}">
                <a16:creationId xmlns:a16="http://schemas.microsoft.com/office/drawing/2014/main" id="{E06FA8B7-6962-436D-8DC3-71CC6E621F58}"/>
              </a:ext>
            </a:extLst>
          </p:cNvPr>
          <p:cNvSpPr txBox="1"/>
          <p:nvPr userDrawn="1"/>
        </p:nvSpPr>
        <p:spPr>
          <a:xfrm>
            <a:off x="5241146" y="4531131"/>
            <a:ext cx="1306285" cy="307777"/>
          </a:xfrm>
          <a:prstGeom prst="rect">
            <a:avLst/>
          </a:prstGeom>
          <a:noFill/>
        </p:spPr>
        <p:txBody>
          <a:bodyPr wrap="square" rtlCol="0">
            <a:spAutoFit/>
          </a:bodyPr>
          <a:lstStyle/>
          <a:p>
            <a:pPr algn="ctr"/>
            <a:r>
              <a:rPr lang="en-US" sz="1400" dirty="0"/>
              <a:t>2021</a:t>
            </a:r>
          </a:p>
        </p:txBody>
      </p:sp>
      <p:sp>
        <p:nvSpPr>
          <p:cNvPr id="33" name="TextBox 32">
            <a:extLst>
              <a:ext uri="{FF2B5EF4-FFF2-40B4-BE49-F238E27FC236}">
                <a16:creationId xmlns:a16="http://schemas.microsoft.com/office/drawing/2014/main" id="{2022B7AB-D38B-477A-99AC-CD0223FDA8D9}"/>
              </a:ext>
            </a:extLst>
          </p:cNvPr>
          <p:cNvSpPr txBox="1"/>
          <p:nvPr userDrawn="1"/>
        </p:nvSpPr>
        <p:spPr>
          <a:xfrm>
            <a:off x="9747196" y="4531132"/>
            <a:ext cx="1306285" cy="307777"/>
          </a:xfrm>
          <a:prstGeom prst="rect">
            <a:avLst/>
          </a:prstGeom>
          <a:noFill/>
        </p:spPr>
        <p:txBody>
          <a:bodyPr wrap="square" rtlCol="0">
            <a:spAutoFit/>
          </a:bodyPr>
          <a:lstStyle/>
          <a:p>
            <a:pPr algn="ctr"/>
            <a:r>
              <a:rPr lang="en-US" sz="1400" dirty="0"/>
              <a:t>2061</a:t>
            </a:r>
          </a:p>
        </p:txBody>
      </p:sp>
      <p:sp>
        <p:nvSpPr>
          <p:cNvPr id="34" name="TextBox 33">
            <a:extLst>
              <a:ext uri="{FF2B5EF4-FFF2-40B4-BE49-F238E27FC236}">
                <a16:creationId xmlns:a16="http://schemas.microsoft.com/office/drawing/2014/main" id="{AC6A29A8-32B3-48C3-98AF-66CC51F3EE1A}"/>
              </a:ext>
            </a:extLst>
          </p:cNvPr>
          <p:cNvSpPr txBox="1"/>
          <p:nvPr userDrawn="1"/>
        </p:nvSpPr>
        <p:spPr>
          <a:xfrm>
            <a:off x="7494171" y="4531132"/>
            <a:ext cx="1306285" cy="307777"/>
          </a:xfrm>
          <a:prstGeom prst="rect">
            <a:avLst/>
          </a:prstGeom>
          <a:noFill/>
        </p:spPr>
        <p:txBody>
          <a:bodyPr wrap="square" rtlCol="0">
            <a:spAutoFit/>
          </a:bodyPr>
          <a:lstStyle/>
          <a:p>
            <a:pPr algn="ctr"/>
            <a:r>
              <a:rPr lang="en-US" sz="1400" dirty="0"/>
              <a:t>2046</a:t>
            </a:r>
          </a:p>
        </p:txBody>
      </p:sp>
      <p:sp>
        <p:nvSpPr>
          <p:cNvPr id="35" name="Rectangle 34">
            <a:extLst>
              <a:ext uri="{FF2B5EF4-FFF2-40B4-BE49-F238E27FC236}">
                <a16:creationId xmlns:a16="http://schemas.microsoft.com/office/drawing/2014/main" id="{BC1B14C9-C99D-4710-8A8B-7755437230CA}"/>
              </a:ext>
            </a:extLst>
          </p:cNvPr>
          <p:cNvSpPr/>
          <p:nvPr userDrawn="1"/>
        </p:nvSpPr>
        <p:spPr>
          <a:xfrm>
            <a:off x="7792244" y="5648295"/>
            <a:ext cx="182880" cy="182880"/>
          </a:xfrm>
          <a:prstGeom prst="rect">
            <a:avLst/>
          </a:prstGeom>
          <a:solidFill>
            <a:schemeClr val="tx2"/>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6" name="TextBox 35">
            <a:extLst>
              <a:ext uri="{FF2B5EF4-FFF2-40B4-BE49-F238E27FC236}">
                <a16:creationId xmlns:a16="http://schemas.microsoft.com/office/drawing/2014/main" id="{06D3F0FC-A563-4DBD-8184-991B65404DAF}"/>
              </a:ext>
            </a:extLst>
          </p:cNvPr>
          <p:cNvSpPr txBox="1"/>
          <p:nvPr userDrawn="1"/>
        </p:nvSpPr>
        <p:spPr>
          <a:xfrm>
            <a:off x="7974974" y="5615638"/>
            <a:ext cx="958825" cy="276999"/>
          </a:xfrm>
          <a:prstGeom prst="rect">
            <a:avLst/>
          </a:prstGeom>
          <a:noFill/>
        </p:spPr>
        <p:txBody>
          <a:bodyPr wrap="square" rtlCol="0">
            <a:spAutoFit/>
          </a:bodyPr>
          <a:lstStyle/>
          <a:p>
            <a:r>
              <a:rPr lang="en-US" sz="1200" dirty="0"/>
              <a:t>Stocks</a:t>
            </a:r>
          </a:p>
        </p:txBody>
      </p:sp>
      <p:sp>
        <p:nvSpPr>
          <p:cNvPr id="41" name="Rectangle 40">
            <a:extLst>
              <a:ext uri="{FF2B5EF4-FFF2-40B4-BE49-F238E27FC236}">
                <a16:creationId xmlns:a16="http://schemas.microsoft.com/office/drawing/2014/main" id="{B2B39704-45C8-46B6-ACDA-A96DD61D2344}"/>
              </a:ext>
            </a:extLst>
          </p:cNvPr>
          <p:cNvSpPr/>
          <p:nvPr userDrawn="1"/>
        </p:nvSpPr>
        <p:spPr>
          <a:xfrm>
            <a:off x="8738006" y="5662697"/>
            <a:ext cx="182880" cy="182880"/>
          </a:xfrm>
          <a:prstGeom prst="rect">
            <a:avLst/>
          </a:prstGeom>
          <a:solidFill>
            <a:srgbClr val="FF6600"/>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2" name="TextBox 41">
            <a:extLst>
              <a:ext uri="{FF2B5EF4-FFF2-40B4-BE49-F238E27FC236}">
                <a16:creationId xmlns:a16="http://schemas.microsoft.com/office/drawing/2014/main" id="{A1141449-7347-4AAB-8B1F-5CB7354DC96F}"/>
              </a:ext>
            </a:extLst>
          </p:cNvPr>
          <p:cNvSpPr txBox="1"/>
          <p:nvPr userDrawn="1"/>
        </p:nvSpPr>
        <p:spPr>
          <a:xfrm>
            <a:off x="8920886" y="5615638"/>
            <a:ext cx="719194" cy="276999"/>
          </a:xfrm>
          <a:prstGeom prst="rect">
            <a:avLst/>
          </a:prstGeom>
          <a:noFill/>
        </p:spPr>
        <p:txBody>
          <a:bodyPr wrap="square" rtlCol="0">
            <a:spAutoFit/>
          </a:bodyPr>
          <a:lstStyle/>
          <a:p>
            <a:r>
              <a:rPr lang="en-US" sz="1200" dirty="0"/>
              <a:t>Bonds</a:t>
            </a:r>
          </a:p>
        </p:txBody>
      </p:sp>
      <p:sp>
        <p:nvSpPr>
          <p:cNvPr id="44" name="Rectangle 43">
            <a:extLst>
              <a:ext uri="{FF2B5EF4-FFF2-40B4-BE49-F238E27FC236}">
                <a16:creationId xmlns:a16="http://schemas.microsoft.com/office/drawing/2014/main" id="{0CFB373E-5062-47BE-8874-5B263E7B6BAD}"/>
              </a:ext>
            </a:extLst>
          </p:cNvPr>
          <p:cNvSpPr/>
          <p:nvPr userDrawn="1"/>
        </p:nvSpPr>
        <p:spPr>
          <a:xfrm>
            <a:off x="9599004" y="5648295"/>
            <a:ext cx="182880" cy="182880"/>
          </a:xfrm>
          <a:prstGeom prst="rect">
            <a:avLst/>
          </a:prstGeom>
          <a:solidFill>
            <a:schemeClr val="accent2"/>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5" name="TextBox 44">
            <a:extLst>
              <a:ext uri="{FF2B5EF4-FFF2-40B4-BE49-F238E27FC236}">
                <a16:creationId xmlns:a16="http://schemas.microsoft.com/office/drawing/2014/main" id="{E0C3C954-63E3-41E2-B6CA-27710588A871}"/>
              </a:ext>
            </a:extLst>
          </p:cNvPr>
          <p:cNvSpPr txBox="1"/>
          <p:nvPr userDrawn="1"/>
        </p:nvSpPr>
        <p:spPr>
          <a:xfrm>
            <a:off x="9781884" y="5615638"/>
            <a:ext cx="1371600" cy="276999"/>
          </a:xfrm>
          <a:prstGeom prst="rect">
            <a:avLst/>
          </a:prstGeom>
          <a:noFill/>
        </p:spPr>
        <p:txBody>
          <a:bodyPr wrap="square" rtlCol="0">
            <a:spAutoFit/>
          </a:bodyPr>
          <a:lstStyle/>
          <a:p>
            <a:r>
              <a:rPr lang="en-US" sz="1200" dirty="0"/>
              <a:t>Cash equivalents</a:t>
            </a:r>
          </a:p>
        </p:txBody>
      </p:sp>
      <p:sp>
        <p:nvSpPr>
          <p:cNvPr id="46" name="Arrow: Right 45">
            <a:extLst>
              <a:ext uri="{FF2B5EF4-FFF2-40B4-BE49-F238E27FC236}">
                <a16:creationId xmlns:a16="http://schemas.microsoft.com/office/drawing/2014/main" id="{34374491-7EEE-423F-AFC9-D41421A4BA06}"/>
              </a:ext>
            </a:extLst>
          </p:cNvPr>
          <p:cNvSpPr/>
          <p:nvPr userDrawn="1"/>
        </p:nvSpPr>
        <p:spPr>
          <a:xfrm>
            <a:off x="5217849" y="4871565"/>
            <a:ext cx="5812335" cy="274320"/>
          </a:xfrm>
          <a:prstGeom prst="rightArrow">
            <a:avLst/>
          </a:prstGeom>
          <a:gradFill flip="none" rotWithShape="1">
            <a:gsLst>
              <a:gs pos="0">
                <a:schemeClr val="accent1">
                  <a:tint val="100000"/>
                  <a:shade val="100000"/>
                  <a:satMod val="130000"/>
                </a:schemeClr>
              </a:gs>
              <a:gs pos="100000">
                <a:schemeClr val="accent1">
                  <a:tint val="50000"/>
                  <a:shade val="100000"/>
                  <a:satMod val="350000"/>
                </a:schemeClr>
              </a:gs>
            </a:gsLst>
            <a:lin ang="108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E04647AD-A591-4BCA-A548-871104BB6C0C}"/>
              </a:ext>
            </a:extLst>
          </p:cNvPr>
          <p:cNvSpPr txBox="1"/>
          <p:nvPr userDrawn="1"/>
        </p:nvSpPr>
        <p:spPr>
          <a:xfrm>
            <a:off x="5154058" y="5145885"/>
            <a:ext cx="2253025" cy="261610"/>
          </a:xfrm>
          <a:prstGeom prst="rect">
            <a:avLst/>
          </a:prstGeom>
          <a:noFill/>
        </p:spPr>
        <p:txBody>
          <a:bodyPr wrap="square" rtlCol="0">
            <a:spAutoFit/>
          </a:bodyPr>
          <a:lstStyle/>
          <a:p>
            <a:r>
              <a:rPr lang="en-US" sz="1050" dirty="0"/>
              <a:t>MORE AGGRESSIVE</a:t>
            </a:r>
          </a:p>
        </p:txBody>
      </p:sp>
      <p:sp>
        <p:nvSpPr>
          <p:cNvPr id="48" name="TextBox 47">
            <a:extLst>
              <a:ext uri="{FF2B5EF4-FFF2-40B4-BE49-F238E27FC236}">
                <a16:creationId xmlns:a16="http://schemas.microsoft.com/office/drawing/2014/main" id="{939EC239-13FB-44D0-903E-4CB80BEF789C}"/>
              </a:ext>
            </a:extLst>
          </p:cNvPr>
          <p:cNvSpPr txBox="1"/>
          <p:nvPr userDrawn="1"/>
        </p:nvSpPr>
        <p:spPr>
          <a:xfrm>
            <a:off x="9599004" y="5145885"/>
            <a:ext cx="2253025" cy="261610"/>
          </a:xfrm>
          <a:prstGeom prst="rect">
            <a:avLst/>
          </a:prstGeom>
          <a:noFill/>
        </p:spPr>
        <p:txBody>
          <a:bodyPr wrap="square" rtlCol="0">
            <a:spAutoFit/>
          </a:bodyPr>
          <a:lstStyle/>
          <a:p>
            <a:r>
              <a:rPr lang="en-US" sz="1050" dirty="0"/>
              <a:t>MORE CONSERVATIVE</a:t>
            </a:r>
          </a:p>
        </p:txBody>
      </p:sp>
      <p:sp>
        <p:nvSpPr>
          <p:cNvPr id="49" name="TextBox 48">
            <a:extLst>
              <a:ext uri="{FF2B5EF4-FFF2-40B4-BE49-F238E27FC236}">
                <a16:creationId xmlns:a16="http://schemas.microsoft.com/office/drawing/2014/main" id="{721994DA-91B1-41A0-B4EC-1B28C868E4F3}"/>
              </a:ext>
            </a:extLst>
          </p:cNvPr>
          <p:cNvSpPr txBox="1"/>
          <p:nvPr userDrawn="1"/>
        </p:nvSpPr>
        <p:spPr>
          <a:xfrm>
            <a:off x="4979977" y="2226047"/>
            <a:ext cx="5807413" cy="307777"/>
          </a:xfrm>
          <a:prstGeom prst="rect">
            <a:avLst/>
          </a:prstGeom>
          <a:noFill/>
        </p:spPr>
        <p:txBody>
          <a:bodyPr wrap="square" rtlCol="0">
            <a:spAutoFit/>
          </a:bodyPr>
          <a:lstStyle/>
          <a:p>
            <a:r>
              <a:rPr lang="en-US" sz="1400" dirty="0">
                <a:latin typeface="+mj-lt"/>
              </a:rPr>
              <a:t>Example of target date fund allocation over time</a:t>
            </a:r>
          </a:p>
        </p:txBody>
      </p:sp>
      <p:sp>
        <p:nvSpPr>
          <p:cNvPr id="50" name="TextBox 49">
            <a:extLst>
              <a:ext uri="{FF2B5EF4-FFF2-40B4-BE49-F238E27FC236}">
                <a16:creationId xmlns:a16="http://schemas.microsoft.com/office/drawing/2014/main" id="{BB446DB6-2895-4437-8B63-9356773BFA9C}"/>
              </a:ext>
            </a:extLst>
          </p:cNvPr>
          <p:cNvSpPr txBox="1"/>
          <p:nvPr userDrawn="1"/>
        </p:nvSpPr>
        <p:spPr>
          <a:xfrm>
            <a:off x="5217849" y="6118697"/>
            <a:ext cx="5935635" cy="215444"/>
          </a:xfrm>
          <a:prstGeom prst="rect">
            <a:avLst/>
          </a:prstGeom>
          <a:noFill/>
        </p:spPr>
        <p:txBody>
          <a:bodyPr wrap="square" rtlCol="0">
            <a:spAutoFit/>
          </a:bodyPr>
          <a:lstStyle/>
          <a:p>
            <a:r>
              <a:rPr lang="en-US" sz="800" dirty="0"/>
              <a:t>For illustrative purposes only.</a:t>
            </a:r>
          </a:p>
        </p:txBody>
      </p:sp>
    </p:spTree>
    <p:extLst>
      <p:ext uri="{BB962C8B-B14F-4D97-AF65-F5344CB8AC3E}">
        <p14:creationId xmlns:p14="http://schemas.microsoft.com/office/powerpoint/2010/main" val="12771791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argetDat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DD7E6C9-DA13-4539-B3BB-77327F6E0C90}"/>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AE480954-ED69-4938-888A-28E7FE38B988}"/>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BDF5A63A-EEB4-4137-A0DE-872E72C80CA9}"/>
              </a:ext>
            </a:extLst>
          </p:cNvPr>
          <p:cNvSpPr txBox="1">
            <a:spLocks/>
          </p:cNvSpPr>
          <p:nvPr userDrawn="1"/>
        </p:nvSpPr>
        <p:spPr>
          <a:xfrm>
            <a:off x="482112" y="1348277"/>
            <a:ext cx="3346938"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Target Date Funds</a:t>
            </a:r>
          </a:p>
        </p:txBody>
      </p:sp>
      <p:sp>
        <p:nvSpPr>
          <p:cNvPr id="9" name="TextBox 8">
            <a:extLst>
              <a:ext uri="{FF2B5EF4-FFF2-40B4-BE49-F238E27FC236}">
                <a16:creationId xmlns:a16="http://schemas.microsoft.com/office/drawing/2014/main" id="{C076C8B6-9C00-4778-BD9A-AFFB51710F17}"/>
              </a:ext>
            </a:extLst>
          </p:cNvPr>
          <p:cNvSpPr txBox="1"/>
          <p:nvPr userDrawn="1"/>
        </p:nvSpPr>
        <p:spPr>
          <a:xfrm>
            <a:off x="534169" y="3013418"/>
            <a:ext cx="3831002" cy="3228961"/>
          </a:xfrm>
          <a:prstGeom prst="rect">
            <a:avLst/>
          </a:prstGeom>
          <a:noFill/>
        </p:spPr>
        <p:txBody>
          <a:bodyPr wrap="square" rtlCol="0">
            <a:spAutoFit/>
          </a:bodyPr>
          <a:lstStyle/>
          <a:p>
            <a:pPr>
              <a:lnSpc>
                <a:spcPct val="114000"/>
              </a:lnSpc>
            </a:pPr>
            <a:r>
              <a:rPr lang="en-US" sz="1200" dirty="0"/>
              <a:t>Target date funds are often mutual funds or ETFs that hold a mix of stocks, bonds, and other investments that adjust for optimal growth over a set period of time (the target date). Generally, target date funds are seen as very long-term investments, and are often used for retirement. You may see them offered as part of </a:t>
            </a:r>
            <a:r>
              <a:rPr lang="en-US" sz="1200" u="none" dirty="0">
                <a:solidFill>
                  <a:schemeClr val="tx1"/>
                </a:solidFill>
              </a:rPr>
              <a:t>a 401(k) plan</a:t>
            </a:r>
            <a:r>
              <a:rPr lang="en-US" sz="1200" dirty="0"/>
              <a:t>.</a:t>
            </a:r>
          </a:p>
          <a:p>
            <a:pPr>
              <a:lnSpc>
                <a:spcPct val="114000"/>
              </a:lnSpc>
            </a:pPr>
            <a:endParaRPr lang="en-US" sz="1200" dirty="0"/>
          </a:p>
          <a:p>
            <a:pPr>
              <a:lnSpc>
                <a:spcPct val="114000"/>
              </a:lnSpc>
            </a:pPr>
            <a:r>
              <a:rPr lang="en-US" sz="1200" dirty="0"/>
              <a:t>Target date funds are </a:t>
            </a:r>
            <a:r>
              <a:rPr lang="en-US" sz="1200" u="none" dirty="0">
                <a:solidFill>
                  <a:schemeClr val="tx1"/>
                </a:solidFill>
              </a:rPr>
              <a:t>meant to be convenient—there’s no need to choose individual investments. </a:t>
            </a:r>
            <a:br>
              <a:rPr lang="en-US" sz="1200" u="none" dirty="0">
                <a:solidFill>
                  <a:schemeClr val="tx1"/>
                </a:solidFill>
              </a:rPr>
            </a:br>
            <a:r>
              <a:rPr lang="en-US" sz="1200" u="none" dirty="0">
                <a:solidFill>
                  <a:schemeClr val="tx1"/>
                </a:solidFill>
              </a:rPr>
              <a:t>You select your retirement date and the fund automatically rebalances and adjusts as your retirement date nears. The closer your target date, the more conservative the fund becomes.</a:t>
            </a:r>
            <a:endParaRPr lang="en-US" sz="1200" u="sng" dirty="0">
              <a:solidFill>
                <a:srgbClr val="FF00FF"/>
              </a:solidFill>
            </a:endParaRPr>
          </a:p>
          <a:p>
            <a:pPr>
              <a:lnSpc>
                <a:spcPct val="114000"/>
              </a:lnSpc>
            </a:pPr>
            <a:endParaRPr lang="en-US" sz="1200" dirty="0"/>
          </a:p>
        </p:txBody>
      </p:sp>
      <p:sp>
        <p:nvSpPr>
          <p:cNvPr id="19" name="Text Placeholder 1">
            <a:extLst>
              <a:ext uri="{FF2B5EF4-FFF2-40B4-BE49-F238E27FC236}">
                <a16:creationId xmlns:a16="http://schemas.microsoft.com/office/drawing/2014/main" id="{D00A2307-AF0F-4314-8459-1C0DFF3876F6}"/>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14" name="Text Placeholder 1">
            <a:extLst>
              <a:ext uri="{FF2B5EF4-FFF2-40B4-BE49-F238E27FC236}">
                <a16:creationId xmlns:a16="http://schemas.microsoft.com/office/drawing/2014/main" id="{33BE13BF-0659-4FF9-BFCE-F03BB46190C0}"/>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RETIREMENT</a:t>
            </a:r>
          </a:p>
        </p:txBody>
      </p:sp>
      <p:sp>
        <p:nvSpPr>
          <p:cNvPr id="2" name="TextBox 1">
            <a:extLst>
              <a:ext uri="{FF2B5EF4-FFF2-40B4-BE49-F238E27FC236}">
                <a16:creationId xmlns:a16="http://schemas.microsoft.com/office/drawing/2014/main" id="{635A0B5A-D381-4BA0-A4ED-0DAED2942991}"/>
              </a:ext>
            </a:extLst>
          </p:cNvPr>
          <p:cNvSpPr txBox="1"/>
          <p:nvPr userDrawn="1"/>
        </p:nvSpPr>
        <p:spPr>
          <a:xfrm>
            <a:off x="4751288" y="1752223"/>
            <a:ext cx="6779402" cy="400110"/>
          </a:xfrm>
          <a:prstGeom prst="rect">
            <a:avLst/>
          </a:prstGeom>
          <a:noFill/>
        </p:spPr>
        <p:txBody>
          <a:bodyPr wrap="square" rtlCol="0">
            <a:spAutoFit/>
          </a:bodyPr>
          <a:lstStyle/>
          <a:p>
            <a:pPr algn="ctr"/>
            <a:r>
              <a:rPr lang="en-US" sz="2000" dirty="0">
                <a:solidFill>
                  <a:schemeClr val="accent6"/>
                </a:solidFill>
                <a:latin typeface="+mj-lt"/>
              </a:rPr>
              <a:t>Kali wants to retire in 40 years (2061)</a:t>
            </a:r>
          </a:p>
        </p:txBody>
      </p:sp>
      <p:graphicFrame>
        <p:nvGraphicFramePr>
          <p:cNvPr id="6" name="Chart 5">
            <a:extLst>
              <a:ext uri="{FF2B5EF4-FFF2-40B4-BE49-F238E27FC236}">
                <a16:creationId xmlns:a16="http://schemas.microsoft.com/office/drawing/2014/main" id="{127F4135-A45D-458F-94E1-94B10E814283}"/>
              </a:ext>
            </a:extLst>
          </p:cNvPr>
          <p:cNvGraphicFramePr/>
          <p:nvPr userDrawn="1">
            <p:extLst>
              <p:ext uri="{D42A27DB-BD31-4B8C-83A1-F6EECF244321}">
                <p14:modId xmlns:p14="http://schemas.microsoft.com/office/powerpoint/2010/main" val="3946366943"/>
              </p:ext>
            </p:extLst>
          </p:nvPr>
        </p:nvGraphicFramePr>
        <p:xfrm>
          <a:off x="4751288" y="2592726"/>
          <a:ext cx="2286000" cy="192024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76F4396C-DD5F-4A4E-AF8B-460DC166871D}"/>
              </a:ext>
            </a:extLst>
          </p:cNvPr>
          <p:cNvGraphicFramePr/>
          <p:nvPr userDrawn="1">
            <p:extLst>
              <p:ext uri="{D42A27DB-BD31-4B8C-83A1-F6EECF244321}">
                <p14:modId xmlns:p14="http://schemas.microsoft.com/office/powerpoint/2010/main" val="1561677474"/>
              </p:ext>
            </p:extLst>
          </p:nvPr>
        </p:nvGraphicFramePr>
        <p:xfrm>
          <a:off x="7004313" y="2592726"/>
          <a:ext cx="2286000" cy="192024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6" name="Chart 15">
            <a:extLst>
              <a:ext uri="{FF2B5EF4-FFF2-40B4-BE49-F238E27FC236}">
                <a16:creationId xmlns:a16="http://schemas.microsoft.com/office/drawing/2014/main" id="{000664EF-B524-4971-9B32-785AFEE75E68}"/>
              </a:ext>
            </a:extLst>
          </p:cNvPr>
          <p:cNvGraphicFramePr/>
          <p:nvPr userDrawn="1">
            <p:extLst>
              <p:ext uri="{D42A27DB-BD31-4B8C-83A1-F6EECF244321}">
                <p14:modId xmlns:p14="http://schemas.microsoft.com/office/powerpoint/2010/main" val="1000586841"/>
              </p:ext>
            </p:extLst>
          </p:nvPr>
        </p:nvGraphicFramePr>
        <p:xfrm>
          <a:off x="9257338" y="2592726"/>
          <a:ext cx="2286000" cy="1920240"/>
        </p:xfrm>
        <a:graphic>
          <a:graphicData uri="http://schemas.openxmlformats.org/drawingml/2006/chart">
            <c:chart xmlns:c="http://schemas.openxmlformats.org/drawingml/2006/chart" xmlns:r="http://schemas.openxmlformats.org/officeDocument/2006/relationships" r:id="rId5"/>
          </a:graphicData>
        </a:graphic>
      </p:graphicFrame>
      <p:sp>
        <p:nvSpPr>
          <p:cNvPr id="17" name="TextBox 16">
            <a:extLst>
              <a:ext uri="{FF2B5EF4-FFF2-40B4-BE49-F238E27FC236}">
                <a16:creationId xmlns:a16="http://schemas.microsoft.com/office/drawing/2014/main" id="{15E37789-823E-44F7-98C8-37B942B07ED0}"/>
              </a:ext>
            </a:extLst>
          </p:cNvPr>
          <p:cNvSpPr txBox="1"/>
          <p:nvPr userDrawn="1"/>
        </p:nvSpPr>
        <p:spPr>
          <a:xfrm>
            <a:off x="5241146" y="4531131"/>
            <a:ext cx="1306285" cy="307777"/>
          </a:xfrm>
          <a:prstGeom prst="rect">
            <a:avLst/>
          </a:prstGeom>
          <a:noFill/>
        </p:spPr>
        <p:txBody>
          <a:bodyPr wrap="square" rtlCol="0">
            <a:spAutoFit/>
          </a:bodyPr>
          <a:lstStyle/>
          <a:p>
            <a:pPr algn="ctr"/>
            <a:r>
              <a:rPr lang="en-US" sz="1400" dirty="0"/>
              <a:t>2021</a:t>
            </a:r>
          </a:p>
        </p:txBody>
      </p:sp>
      <p:sp>
        <p:nvSpPr>
          <p:cNvPr id="27" name="TextBox 26">
            <a:extLst>
              <a:ext uri="{FF2B5EF4-FFF2-40B4-BE49-F238E27FC236}">
                <a16:creationId xmlns:a16="http://schemas.microsoft.com/office/drawing/2014/main" id="{A7988C23-7DE5-47D5-A28E-A20AF470BD8C}"/>
              </a:ext>
            </a:extLst>
          </p:cNvPr>
          <p:cNvSpPr txBox="1"/>
          <p:nvPr userDrawn="1"/>
        </p:nvSpPr>
        <p:spPr>
          <a:xfrm>
            <a:off x="9747196" y="4531132"/>
            <a:ext cx="1306285" cy="307777"/>
          </a:xfrm>
          <a:prstGeom prst="rect">
            <a:avLst/>
          </a:prstGeom>
          <a:noFill/>
        </p:spPr>
        <p:txBody>
          <a:bodyPr wrap="square" rtlCol="0">
            <a:spAutoFit/>
          </a:bodyPr>
          <a:lstStyle/>
          <a:p>
            <a:pPr algn="ctr"/>
            <a:r>
              <a:rPr lang="en-US" sz="1400" dirty="0"/>
              <a:t>2061</a:t>
            </a:r>
          </a:p>
        </p:txBody>
      </p:sp>
      <p:sp>
        <p:nvSpPr>
          <p:cNvPr id="28" name="TextBox 27">
            <a:extLst>
              <a:ext uri="{FF2B5EF4-FFF2-40B4-BE49-F238E27FC236}">
                <a16:creationId xmlns:a16="http://schemas.microsoft.com/office/drawing/2014/main" id="{C695417D-F6B4-4D0F-BA0A-92800F072694}"/>
              </a:ext>
            </a:extLst>
          </p:cNvPr>
          <p:cNvSpPr txBox="1"/>
          <p:nvPr userDrawn="1"/>
        </p:nvSpPr>
        <p:spPr>
          <a:xfrm>
            <a:off x="7494171" y="4531132"/>
            <a:ext cx="1306285" cy="307777"/>
          </a:xfrm>
          <a:prstGeom prst="rect">
            <a:avLst/>
          </a:prstGeom>
          <a:noFill/>
        </p:spPr>
        <p:txBody>
          <a:bodyPr wrap="square" rtlCol="0">
            <a:spAutoFit/>
          </a:bodyPr>
          <a:lstStyle/>
          <a:p>
            <a:pPr algn="ctr"/>
            <a:r>
              <a:rPr lang="en-US" sz="1400" dirty="0"/>
              <a:t>2046</a:t>
            </a:r>
          </a:p>
        </p:txBody>
      </p:sp>
      <p:sp>
        <p:nvSpPr>
          <p:cNvPr id="20" name="Rectangle 19">
            <a:extLst>
              <a:ext uri="{FF2B5EF4-FFF2-40B4-BE49-F238E27FC236}">
                <a16:creationId xmlns:a16="http://schemas.microsoft.com/office/drawing/2014/main" id="{AE8BA518-5F4A-4F94-832A-4ACAF1B4F8F2}"/>
              </a:ext>
            </a:extLst>
          </p:cNvPr>
          <p:cNvSpPr/>
          <p:nvPr userDrawn="1"/>
        </p:nvSpPr>
        <p:spPr>
          <a:xfrm>
            <a:off x="7792244" y="5648295"/>
            <a:ext cx="182880" cy="182880"/>
          </a:xfrm>
          <a:prstGeom prst="rect">
            <a:avLst/>
          </a:prstGeom>
          <a:solidFill>
            <a:schemeClr val="tx2"/>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1" name="TextBox 20">
            <a:extLst>
              <a:ext uri="{FF2B5EF4-FFF2-40B4-BE49-F238E27FC236}">
                <a16:creationId xmlns:a16="http://schemas.microsoft.com/office/drawing/2014/main" id="{C9DB04BD-06B2-45FF-98A0-1E5C5812425E}"/>
              </a:ext>
            </a:extLst>
          </p:cNvPr>
          <p:cNvSpPr txBox="1"/>
          <p:nvPr userDrawn="1"/>
        </p:nvSpPr>
        <p:spPr>
          <a:xfrm>
            <a:off x="7974974" y="5615638"/>
            <a:ext cx="958825" cy="276999"/>
          </a:xfrm>
          <a:prstGeom prst="rect">
            <a:avLst/>
          </a:prstGeom>
          <a:noFill/>
        </p:spPr>
        <p:txBody>
          <a:bodyPr wrap="square" rtlCol="0">
            <a:spAutoFit/>
          </a:bodyPr>
          <a:lstStyle/>
          <a:p>
            <a:r>
              <a:rPr lang="en-US" sz="1200" dirty="0"/>
              <a:t>Stocks</a:t>
            </a:r>
          </a:p>
        </p:txBody>
      </p:sp>
      <p:sp>
        <p:nvSpPr>
          <p:cNvPr id="37" name="Rectangle 36">
            <a:extLst>
              <a:ext uri="{FF2B5EF4-FFF2-40B4-BE49-F238E27FC236}">
                <a16:creationId xmlns:a16="http://schemas.microsoft.com/office/drawing/2014/main" id="{D4AFCB4F-8DF1-415B-8160-BA1EEAF7BCC8}"/>
              </a:ext>
            </a:extLst>
          </p:cNvPr>
          <p:cNvSpPr/>
          <p:nvPr userDrawn="1"/>
        </p:nvSpPr>
        <p:spPr>
          <a:xfrm>
            <a:off x="8738006" y="5662697"/>
            <a:ext cx="182880" cy="182880"/>
          </a:xfrm>
          <a:prstGeom prst="rect">
            <a:avLst/>
          </a:prstGeom>
          <a:solidFill>
            <a:srgbClr val="FF6600"/>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8" name="TextBox 37">
            <a:extLst>
              <a:ext uri="{FF2B5EF4-FFF2-40B4-BE49-F238E27FC236}">
                <a16:creationId xmlns:a16="http://schemas.microsoft.com/office/drawing/2014/main" id="{CB1B58E7-744E-4724-B599-61931BAC3F2B}"/>
              </a:ext>
            </a:extLst>
          </p:cNvPr>
          <p:cNvSpPr txBox="1"/>
          <p:nvPr userDrawn="1"/>
        </p:nvSpPr>
        <p:spPr>
          <a:xfrm>
            <a:off x="8920886" y="5615638"/>
            <a:ext cx="719194" cy="276999"/>
          </a:xfrm>
          <a:prstGeom prst="rect">
            <a:avLst/>
          </a:prstGeom>
          <a:noFill/>
        </p:spPr>
        <p:txBody>
          <a:bodyPr wrap="square" rtlCol="0">
            <a:spAutoFit/>
          </a:bodyPr>
          <a:lstStyle/>
          <a:p>
            <a:r>
              <a:rPr lang="en-US" sz="1200" dirty="0"/>
              <a:t>Bonds</a:t>
            </a:r>
          </a:p>
        </p:txBody>
      </p:sp>
      <p:sp>
        <p:nvSpPr>
          <p:cNvPr id="39" name="Rectangle 38">
            <a:extLst>
              <a:ext uri="{FF2B5EF4-FFF2-40B4-BE49-F238E27FC236}">
                <a16:creationId xmlns:a16="http://schemas.microsoft.com/office/drawing/2014/main" id="{D41CA20E-92CF-43E6-A3B9-7788A1572B5D}"/>
              </a:ext>
            </a:extLst>
          </p:cNvPr>
          <p:cNvSpPr/>
          <p:nvPr userDrawn="1"/>
        </p:nvSpPr>
        <p:spPr>
          <a:xfrm>
            <a:off x="9599004" y="5648295"/>
            <a:ext cx="182880" cy="182880"/>
          </a:xfrm>
          <a:prstGeom prst="rect">
            <a:avLst/>
          </a:prstGeom>
          <a:solidFill>
            <a:schemeClr val="accent2"/>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0" name="TextBox 39">
            <a:extLst>
              <a:ext uri="{FF2B5EF4-FFF2-40B4-BE49-F238E27FC236}">
                <a16:creationId xmlns:a16="http://schemas.microsoft.com/office/drawing/2014/main" id="{7BC6A8D6-5AC8-4526-817F-F4436837A3F1}"/>
              </a:ext>
            </a:extLst>
          </p:cNvPr>
          <p:cNvSpPr txBox="1"/>
          <p:nvPr userDrawn="1"/>
        </p:nvSpPr>
        <p:spPr>
          <a:xfrm>
            <a:off x="9781884" y="5615638"/>
            <a:ext cx="1371600" cy="276999"/>
          </a:xfrm>
          <a:prstGeom prst="rect">
            <a:avLst/>
          </a:prstGeom>
          <a:noFill/>
        </p:spPr>
        <p:txBody>
          <a:bodyPr wrap="square" rtlCol="0">
            <a:spAutoFit/>
          </a:bodyPr>
          <a:lstStyle/>
          <a:p>
            <a:r>
              <a:rPr lang="en-US" sz="1200" dirty="0"/>
              <a:t>Cash equivalents</a:t>
            </a:r>
          </a:p>
        </p:txBody>
      </p:sp>
      <p:sp>
        <p:nvSpPr>
          <p:cNvPr id="24" name="Arrow: Right 23">
            <a:extLst>
              <a:ext uri="{FF2B5EF4-FFF2-40B4-BE49-F238E27FC236}">
                <a16:creationId xmlns:a16="http://schemas.microsoft.com/office/drawing/2014/main" id="{B8CAFCF3-3407-461E-BC2D-FCE80AC54FB2}"/>
              </a:ext>
            </a:extLst>
          </p:cNvPr>
          <p:cNvSpPr/>
          <p:nvPr userDrawn="1"/>
        </p:nvSpPr>
        <p:spPr>
          <a:xfrm>
            <a:off x="5217849" y="4871565"/>
            <a:ext cx="5812335" cy="274320"/>
          </a:xfrm>
          <a:prstGeom prst="rightArrow">
            <a:avLst/>
          </a:prstGeom>
          <a:gradFill flip="none" rotWithShape="1">
            <a:gsLst>
              <a:gs pos="0">
                <a:schemeClr val="accent1">
                  <a:tint val="100000"/>
                  <a:shade val="100000"/>
                  <a:satMod val="130000"/>
                </a:schemeClr>
              </a:gs>
              <a:gs pos="100000">
                <a:schemeClr val="accent1">
                  <a:tint val="50000"/>
                  <a:shade val="100000"/>
                  <a:satMod val="350000"/>
                </a:schemeClr>
              </a:gs>
            </a:gsLst>
            <a:lin ang="108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BE3F7ED2-F304-42CF-A802-413940FDD41C}"/>
              </a:ext>
            </a:extLst>
          </p:cNvPr>
          <p:cNvSpPr txBox="1"/>
          <p:nvPr userDrawn="1"/>
        </p:nvSpPr>
        <p:spPr>
          <a:xfrm>
            <a:off x="5154058" y="5145885"/>
            <a:ext cx="2253025" cy="261610"/>
          </a:xfrm>
          <a:prstGeom prst="rect">
            <a:avLst/>
          </a:prstGeom>
          <a:noFill/>
        </p:spPr>
        <p:txBody>
          <a:bodyPr wrap="square" rtlCol="0">
            <a:spAutoFit/>
          </a:bodyPr>
          <a:lstStyle/>
          <a:p>
            <a:r>
              <a:rPr lang="en-US" sz="1050" dirty="0"/>
              <a:t>MORE AGGRESSIVE</a:t>
            </a:r>
          </a:p>
        </p:txBody>
      </p:sp>
      <p:sp>
        <p:nvSpPr>
          <p:cNvPr id="43" name="TextBox 42">
            <a:extLst>
              <a:ext uri="{FF2B5EF4-FFF2-40B4-BE49-F238E27FC236}">
                <a16:creationId xmlns:a16="http://schemas.microsoft.com/office/drawing/2014/main" id="{D044B92C-31F4-4E96-A93B-7E5104E3171A}"/>
              </a:ext>
            </a:extLst>
          </p:cNvPr>
          <p:cNvSpPr txBox="1"/>
          <p:nvPr userDrawn="1"/>
        </p:nvSpPr>
        <p:spPr>
          <a:xfrm>
            <a:off x="9599004" y="5145885"/>
            <a:ext cx="2253025" cy="261610"/>
          </a:xfrm>
          <a:prstGeom prst="rect">
            <a:avLst/>
          </a:prstGeom>
          <a:noFill/>
        </p:spPr>
        <p:txBody>
          <a:bodyPr wrap="square" rtlCol="0">
            <a:spAutoFit/>
          </a:bodyPr>
          <a:lstStyle/>
          <a:p>
            <a:r>
              <a:rPr lang="en-US" sz="1050" dirty="0"/>
              <a:t>MORE CONSERVATIVE</a:t>
            </a:r>
          </a:p>
        </p:txBody>
      </p:sp>
      <p:sp>
        <p:nvSpPr>
          <p:cNvPr id="3" name="TextBox 2">
            <a:extLst>
              <a:ext uri="{FF2B5EF4-FFF2-40B4-BE49-F238E27FC236}">
                <a16:creationId xmlns:a16="http://schemas.microsoft.com/office/drawing/2014/main" id="{B81B6A8D-2746-4289-A63C-469CCFB95336}"/>
              </a:ext>
            </a:extLst>
          </p:cNvPr>
          <p:cNvSpPr txBox="1"/>
          <p:nvPr userDrawn="1"/>
        </p:nvSpPr>
        <p:spPr>
          <a:xfrm>
            <a:off x="4979977" y="2226047"/>
            <a:ext cx="5807413" cy="307777"/>
          </a:xfrm>
          <a:prstGeom prst="rect">
            <a:avLst/>
          </a:prstGeom>
          <a:noFill/>
        </p:spPr>
        <p:txBody>
          <a:bodyPr wrap="square" rtlCol="0">
            <a:spAutoFit/>
          </a:bodyPr>
          <a:lstStyle/>
          <a:p>
            <a:r>
              <a:rPr lang="en-US" sz="1400" dirty="0">
                <a:latin typeface="+mj-lt"/>
              </a:rPr>
              <a:t>Example of target date fund allocation over time</a:t>
            </a:r>
          </a:p>
        </p:txBody>
      </p:sp>
      <p:sp>
        <p:nvSpPr>
          <p:cNvPr id="4" name="TextBox 3">
            <a:extLst>
              <a:ext uri="{FF2B5EF4-FFF2-40B4-BE49-F238E27FC236}">
                <a16:creationId xmlns:a16="http://schemas.microsoft.com/office/drawing/2014/main" id="{5A175072-E59C-4A19-9AA1-1A6B4024818F}"/>
              </a:ext>
            </a:extLst>
          </p:cNvPr>
          <p:cNvSpPr txBox="1"/>
          <p:nvPr userDrawn="1"/>
        </p:nvSpPr>
        <p:spPr>
          <a:xfrm>
            <a:off x="5217849" y="6118697"/>
            <a:ext cx="5935635" cy="215444"/>
          </a:xfrm>
          <a:prstGeom prst="rect">
            <a:avLst/>
          </a:prstGeom>
          <a:noFill/>
        </p:spPr>
        <p:txBody>
          <a:bodyPr wrap="square" rtlCol="0">
            <a:spAutoFit/>
          </a:bodyPr>
          <a:lstStyle/>
          <a:p>
            <a:r>
              <a:rPr lang="en-US" sz="800" dirty="0"/>
              <a:t>For illustrative purposes only.</a:t>
            </a:r>
          </a:p>
        </p:txBody>
      </p:sp>
    </p:spTree>
    <p:extLst>
      <p:ext uri="{BB962C8B-B14F-4D97-AF65-F5344CB8AC3E}">
        <p14:creationId xmlns:p14="http://schemas.microsoft.com/office/powerpoint/2010/main" val="5050701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BA_MaximizingSS">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191CE80-1EAC-CC4B-97F8-81155F9119F3}"/>
              </a:ext>
            </a:extLst>
          </p:cNvPr>
          <p:cNvSpPr/>
          <p:nvPr userDrawn="1"/>
        </p:nvSpPr>
        <p:spPr>
          <a:xfrm>
            <a:off x="4749983" y="1380549"/>
            <a:ext cx="6959906" cy="4583371"/>
          </a:xfrm>
          <a:prstGeom prst="rect">
            <a:avLst/>
          </a:prstGeom>
          <a:solidFill>
            <a:schemeClr val="bg1">
              <a:lumMod val="95000"/>
            </a:schemeClr>
          </a:solidFill>
          <a:ln>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DD7E6C9-DA13-4539-B3BB-77327F6E0C90}"/>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AE480954-ED69-4938-888A-28E7FE38B988}"/>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BDF5A63A-EEB4-4137-A0DE-872E72C80CA9}"/>
              </a:ext>
            </a:extLst>
          </p:cNvPr>
          <p:cNvSpPr txBox="1">
            <a:spLocks/>
          </p:cNvSpPr>
          <p:nvPr userDrawn="1"/>
        </p:nvSpPr>
        <p:spPr>
          <a:xfrm>
            <a:off x="482112" y="1348277"/>
            <a:ext cx="3948572"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Maximizing Social Security</a:t>
            </a:r>
          </a:p>
        </p:txBody>
      </p:sp>
      <p:sp>
        <p:nvSpPr>
          <p:cNvPr id="9" name="TextBox 8">
            <a:extLst>
              <a:ext uri="{FF2B5EF4-FFF2-40B4-BE49-F238E27FC236}">
                <a16:creationId xmlns:a16="http://schemas.microsoft.com/office/drawing/2014/main" id="{C076C8B6-9C00-4778-BD9A-AFFB51710F17}"/>
              </a:ext>
            </a:extLst>
          </p:cNvPr>
          <p:cNvSpPr txBox="1"/>
          <p:nvPr userDrawn="1"/>
        </p:nvSpPr>
        <p:spPr>
          <a:xfrm>
            <a:off x="482112" y="2809671"/>
            <a:ext cx="4253174" cy="3228961"/>
          </a:xfrm>
          <a:prstGeom prst="rect">
            <a:avLst/>
          </a:prstGeom>
          <a:noFill/>
        </p:spPr>
        <p:txBody>
          <a:bodyPr wrap="square" rtlCol="0">
            <a:spAutoFit/>
          </a:bodyPr>
          <a:lstStyle/>
          <a:p>
            <a:pPr>
              <a:lnSpc>
                <a:spcPct val="114000"/>
              </a:lnSpc>
            </a:pPr>
            <a:r>
              <a:rPr lang="en-US" sz="1200" dirty="0"/>
              <a:t>Social Security benefits are an important component of your retirement income plan. There are many factors to consider, including your:</a:t>
            </a:r>
          </a:p>
          <a:p>
            <a:pPr marL="171450" indent="-171450">
              <a:lnSpc>
                <a:spcPct val="114000"/>
              </a:lnSpc>
              <a:buFont typeface="Arial" panose="020B0604020202020204" pitchFamily="34" charset="0"/>
              <a:buChar char="•"/>
            </a:pPr>
            <a:r>
              <a:rPr lang="en-US" sz="1200" dirty="0"/>
              <a:t>Age</a:t>
            </a:r>
          </a:p>
          <a:p>
            <a:pPr marL="171450" indent="-171450">
              <a:lnSpc>
                <a:spcPct val="114000"/>
              </a:lnSpc>
              <a:buFont typeface="Arial" panose="020B0604020202020204" pitchFamily="34" charset="0"/>
              <a:buChar char="•"/>
            </a:pPr>
            <a:r>
              <a:rPr lang="en-US" sz="1200" dirty="0"/>
              <a:t>Work status</a:t>
            </a:r>
          </a:p>
          <a:p>
            <a:pPr marL="171450" indent="-171450">
              <a:lnSpc>
                <a:spcPct val="114000"/>
              </a:lnSpc>
              <a:buFont typeface="Arial" panose="020B0604020202020204" pitchFamily="34" charset="0"/>
              <a:buChar char="•"/>
            </a:pPr>
            <a:r>
              <a:rPr lang="en-US" sz="1200" dirty="0"/>
              <a:t>Marital status</a:t>
            </a:r>
          </a:p>
          <a:p>
            <a:pPr marL="0" indent="0">
              <a:lnSpc>
                <a:spcPct val="114000"/>
              </a:lnSpc>
              <a:buFont typeface="Arial" panose="020B0604020202020204" pitchFamily="34" charset="0"/>
              <a:buNone/>
            </a:pPr>
            <a:endParaRPr lang="en-US" sz="1200" dirty="0"/>
          </a:p>
          <a:p>
            <a:pPr>
              <a:lnSpc>
                <a:spcPct val="114000"/>
              </a:lnSpc>
            </a:pPr>
            <a:r>
              <a:rPr lang="en-US" sz="1200" dirty="0"/>
              <a:t>You may begin claiming reduced Social Security benefits at age 62, but waiting until your full retirement age (FRA), based on your birth year, is often a better choice. You can increase your benefit amount for every year beyond FRA that you delay collecting (up to age 70).</a:t>
            </a:r>
          </a:p>
          <a:p>
            <a:pPr>
              <a:lnSpc>
                <a:spcPct val="114000"/>
              </a:lnSpc>
            </a:pPr>
            <a:endParaRPr lang="en-US" sz="1200" dirty="0"/>
          </a:p>
          <a:p>
            <a:pPr>
              <a:lnSpc>
                <a:spcPct val="114000"/>
              </a:lnSpc>
            </a:pPr>
            <a:r>
              <a:rPr lang="en-US" sz="1200" dirty="0"/>
              <a:t>A financial advisor can help you decide what Social Security claiming strategy may work well for you.</a:t>
            </a:r>
          </a:p>
        </p:txBody>
      </p:sp>
      <p:sp>
        <p:nvSpPr>
          <p:cNvPr id="19" name="Text Placeholder 1">
            <a:extLst>
              <a:ext uri="{FF2B5EF4-FFF2-40B4-BE49-F238E27FC236}">
                <a16:creationId xmlns:a16="http://schemas.microsoft.com/office/drawing/2014/main" id="{D00A2307-AF0F-4314-8459-1C0DFF3876F6}"/>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14" name="Text Placeholder 1">
            <a:extLst>
              <a:ext uri="{FF2B5EF4-FFF2-40B4-BE49-F238E27FC236}">
                <a16:creationId xmlns:a16="http://schemas.microsoft.com/office/drawing/2014/main" id="{33BE13BF-0659-4FF9-BFCE-F03BB46190C0}"/>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RETIREMENT</a:t>
            </a:r>
          </a:p>
        </p:txBody>
      </p:sp>
      <p:graphicFrame>
        <p:nvGraphicFramePr>
          <p:cNvPr id="13" name="Chart 12">
            <a:extLst>
              <a:ext uri="{FF2B5EF4-FFF2-40B4-BE49-F238E27FC236}">
                <a16:creationId xmlns:a16="http://schemas.microsoft.com/office/drawing/2014/main" id="{15788AFA-F66E-4BAE-B4AF-721D9EF2E498}"/>
              </a:ext>
            </a:extLst>
          </p:cNvPr>
          <p:cNvGraphicFramePr/>
          <p:nvPr userDrawn="1">
            <p:extLst>
              <p:ext uri="{D42A27DB-BD31-4B8C-83A1-F6EECF244321}">
                <p14:modId xmlns:p14="http://schemas.microsoft.com/office/powerpoint/2010/main" val="1129500214"/>
              </p:ext>
            </p:extLst>
          </p:nvPr>
        </p:nvGraphicFramePr>
        <p:xfrm>
          <a:off x="4963887" y="2333314"/>
          <a:ext cx="6634556" cy="3630606"/>
        </p:xfrm>
        <a:graphic>
          <a:graphicData uri="http://schemas.openxmlformats.org/drawingml/2006/chart">
            <c:chart xmlns:c="http://schemas.openxmlformats.org/drawingml/2006/chart" xmlns:r="http://schemas.openxmlformats.org/officeDocument/2006/relationships" r:id="rId3"/>
          </a:graphicData>
        </a:graphic>
      </p:graphicFrame>
      <p:sp>
        <p:nvSpPr>
          <p:cNvPr id="30" name="TextBox 29">
            <a:extLst>
              <a:ext uri="{FF2B5EF4-FFF2-40B4-BE49-F238E27FC236}">
                <a16:creationId xmlns:a16="http://schemas.microsoft.com/office/drawing/2014/main" id="{C0170C8C-585F-44BC-832C-3B007603A9BE}"/>
              </a:ext>
            </a:extLst>
          </p:cNvPr>
          <p:cNvSpPr txBox="1"/>
          <p:nvPr userDrawn="1"/>
        </p:nvSpPr>
        <p:spPr>
          <a:xfrm>
            <a:off x="4963887" y="1845580"/>
            <a:ext cx="6634556" cy="276999"/>
          </a:xfrm>
          <a:prstGeom prst="rect">
            <a:avLst/>
          </a:prstGeom>
          <a:noFill/>
        </p:spPr>
        <p:txBody>
          <a:bodyPr wrap="square" lIns="0" rtlCol="0">
            <a:spAutoFit/>
          </a:bodyPr>
          <a:lstStyle/>
          <a:p>
            <a:r>
              <a:rPr lang="en-US" sz="1200" dirty="0">
                <a:latin typeface="Georgia" panose="02040502050405020303" pitchFamily="18" charset="0"/>
              </a:rPr>
              <a:t>Social Security benefit amounts based on FRA of 66 and full benefits amount of $1,000/month</a:t>
            </a:r>
          </a:p>
        </p:txBody>
      </p:sp>
      <p:sp>
        <p:nvSpPr>
          <p:cNvPr id="31" name="TextBox 30">
            <a:extLst>
              <a:ext uri="{FF2B5EF4-FFF2-40B4-BE49-F238E27FC236}">
                <a16:creationId xmlns:a16="http://schemas.microsoft.com/office/drawing/2014/main" id="{92279BF8-3AD4-4959-9484-039156385ECE}"/>
              </a:ext>
            </a:extLst>
          </p:cNvPr>
          <p:cNvSpPr txBox="1"/>
          <p:nvPr userDrawn="1"/>
        </p:nvSpPr>
        <p:spPr>
          <a:xfrm>
            <a:off x="4963888" y="1522405"/>
            <a:ext cx="5926378" cy="307777"/>
          </a:xfrm>
          <a:prstGeom prst="rect">
            <a:avLst/>
          </a:prstGeom>
          <a:noFill/>
        </p:spPr>
        <p:txBody>
          <a:bodyPr wrap="square" lIns="0" rtlCol="0">
            <a:spAutoFit/>
          </a:bodyPr>
          <a:lstStyle/>
          <a:p>
            <a:r>
              <a:rPr lang="en-US" sz="1400" dirty="0">
                <a:latin typeface="Georgia" panose="02040502050405020303" pitchFamily="18" charset="0"/>
              </a:rPr>
              <a:t>The power of waiting</a:t>
            </a:r>
          </a:p>
        </p:txBody>
      </p:sp>
      <p:sp>
        <p:nvSpPr>
          <p:cNvPr id="29" name="TextBox 28">
            <a:extLst>
              <a:ext uri="{FF2B5EF4-FFF2-40B4-BE49-F238E27FC236}">
                <a16:creationId xmlns:a16="http://schemas.microsoft.com/office/drawing/2014/main" id="{D179626E-58B0-4B8E-B100-42A855D61C9C}"/>
              </a:ext>
            </a:extLst>
          </p:cNvPr>
          <p:cNvSpPr txBox="1"/>
          <p:nvPr userDrawn="1"/>
        </p:nvSpPr>
        <p:spPr>
          <a:xfrm>
            <a:off x="251579" y="6122063"/>
            <a:ext cx="2357120" cy="215444"/>
          </a:xfrm>
          <a:prstGeom prst="rect">
            <a:avLst/>
          </a:prstGeom>
          <a:noFill/>
        </p:spPr>
        <p:txBody>
          <a:bodyPr wrap="square" rtlCol="0">
            <a:spAutoFit/>
          </a:bodyPr>
          <a:lstStyle/>
          <a:p>
            <a:r>
              <a:rPr lang="en-US" sz="800" dirty="0"/>
              <a:t>Source: SSA.gov</a:t>
            </a:r>
          </a:p>
        </p:txBody>
      </p:sp>
    </p:spTree>
    <p:extLst>
      <p:ext uri="{BB962C8B-B14F-4D97-AF65-F5344CB8AC3E}">
        <p14:creationId xmlns:p14="http://schemas.microsoft.com/office/powerpoint/2010/main" val="25955283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MaximizingS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DD7E6C9-DA13-4539-B3BB-77327F6E0C90}"/>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AE480954-ED69-4938-888A-28E7FE38B988}"/>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BDF5A63A-EEB4-4137-A0DE-872E72C80CA9}"/>
              </a:ext>
            </a:extLst>
          </p:cNvPr>
          <p:cNvSpPr txBox="1">
            <a:spLocks/>
          </p:cNvSpPr>
          <p:nvPr userDrawn="1"/>
        </p:nvSpPr>
        <p:spPr>
          <a:xfrm>
            <a:off x="482112" y="1348277"/>
            <a:ext cx="3948572"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Maximizing Social Security</a:t>
            </a:r>
          </a:p>
        </p:txBody>
      </p:sp>
      <p:sp>
        <p:nvSpPr>
          <p:cNvPr id="9" name="TextBox 8">
            <a:extLst>
              <a:ext uri="{FF2B5EF4-FFF2-40B4-BE49-F238E27FC236}">
                <a16:creationId xmlns:a16="http://schemas.microsoft.com/office/drawing/2014/main" id="{C076C8B6-9C00-4778-BD9A-AFFB51710F17}"/>
              </a:ext>
            </a:extLst>
          </p:cNvPr>
          <p:cNvSpPr txBox="1"/>
          <p:nvPr userDrawn="1"/>
        </p:nvSpPr>
        <p:spPr>
          <a:xfrm>
            <a:off x="482112" y="2809671"/>
            <a:ext cx="4156425" cy="3228961"/>
          </a:xfrm>
          <a:prstGeom prst="rect">
            <a:avLst/>
          </a:prstGeom>
          <a:noFill/>
        </p:spPr>
        <p:txBody>
          <a:bodyPr wrap="square" rtlCol="0">
            <a:spAutoFit/>
          </a:bodyPr>
          <a:lstStyle/>
          <a:p>
            <a:pPr>
              <a:lnSpc>
                <a:spcPct val="114000"/>
              </a:lnSpc>
            </a:pPr>
            <a:r>
              <a:rPr lang="en-US" sz="1200" dirty="0"/>
              <a:t>Social Security benefits are an important component of your retirement income plan. There are many factors to consider, including your:</a:t>
            </a:r>
          </a:p>
          <a:p>
            <a:pPr marL="171450" indent="-171450">
              <a:lnSpc>
                <a:spcPct val="114000"/>
              </a:lnSpc>
              <a:buFont typeface="Arial" panose="020B0604020202020204" pitchFamily="34" charset="0"/>
              <a:buChar char="•"/>
            </a:pPr>
            <a:r>
              <a:rPr lang="en-US" sz="1200" dirty="0"/>
              <a:t>Age</a:t>
            </a:r>
          </a:p>
          <a:p>
            <a:pPr marL="171450" indent="-171450">
              <a:lnSpc>
                <a:spcPct val="114000"/>
              </a:lnSpc>
              <a:buFont typeface="Arial" panose="020B0604020202020204" pitchFamily="34" charset="0"/>
              <a:buChar char="•"/>
            </a:pPr>
            <a:r>
              <a:rPr lang="en-US" sz="1200" dirty="0"/>
              <a:t>Work status</a:t>
            </a:r>
          </a:p>
          <a:p>
            <a:pPr marL="171450" indent="-171450">
              <a:lnSpc>
                <a:spcPct val="114000"/>
              </a:lnSpc>
              <a:buFont typeface="Arial" panose="020B0604020202020204" pitchFamily="34" charset="0"/>
              <a:buChar char="•"/>
            </a:pPr>
            <a:r>
              <a:rPr lang="en-US" sz="1200" dirty="0"/>
              <a:t>Marital status</a:t>
            </a:r>
          </a:p>
          <a:p>
            <a:pPr marL="0" indent="0">
              <a:lnSpc>
                <a:spcPct val="114000"/>
              </a:lnSpc>
              <a:buFont typeface="Arial" panose="020B0604020202020204" pitchFamily="34" charset="0"/>
              <a:buNone/>
            </a:pPr>
            <a:endParaRPr lang="en-US" sz="1200" dirty="0"/>
          </a:p>
          <a:p>
            <a:pPr>
              <a:lnSpc>
                <a:spcPct val="114000"/>
              </a:lnSpc>
            </a:pPr>
            <a:r>
              <a:rPr lang="en-US" sz="1200" dirty="0"/>
              <a:t>You may begin claiming reduced Social Security benefits at age 62, but waiting until your full retirement age (FRA), based on your birth year, is often a better choice. You can increase your benefit amount for every year beyond FRA that you delay collecting (up to age 70).</a:t>
            </a:r>
          </a:p>
          <a:p>
            <a:pPr>
              <a:lnSpc>
                <a:spcPct val="114000"/>
              </a:lnSpc>
            </a:pPr>
            <a:endParaRPr lang="en-US" sz="1200" dirty="0"/>
          </a:p>
          <a:p>
            <a:pPr>
              <a:lnSpc>
                <a:spcPct val="114000"/>
              </a:lnSpc>
            </a:pPr>
            <a:r>
              <a:rPr lang="en-US" sz="1200" dirty="0"/>
              <a:t>A financial advisor can help you decide what Social Security claiming strategy may work well for you.</a:t>
            </a:r>
          </a:p>
        </p:txBody>
      </p:sp>
      <p:sp>
        <p:nvSpPr>
          <p:cNvPr id="19" name="Text Placeholder 1">
            <a:extLst>
              <a:ext uri="{FF2B5EF4-FFF2-40B4-BE49-F238E27FC236}">
                <a16:creationId xmlns:a16="http://schemas.microsoft.com/office/drawing/2014/main" id="{D00A2307-AF0F-4314-8459-1C0DFF3876F6}"/>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14" name="Text Placeholder 1">
            <a:extLst>
              <a:ext uri="{FF2B5EF4-FFF2-40B4-BE49-F238E27FC236}">
                <a16:creationId xmlns:a16="http://schemas.microsoft.com/office/drawing/2014/main" id="{33BE13BF-0659-4FF9-BFCE-F03BB46190C0}"/>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RETIREMENT</a:t>
            </a:r>
          </a:p>
        </p:txBody>
      </p:sp>
      <p:sp>
        <p:nvSpPr>
          <p:cNvPr id="29" name="TextBox 28">
            <a:extLst>
              <a:ext uri="{FF2B5EF4-FFF2-40B4-BE49-F238E27FC236}">
                <a16:creationId xmlns:a16="http://schemas.microsoft.com/office/drawing/2014/main" id="{D179626E-58B0-4B8E-B100-42A855D61C9C}"/>
              </a:ext>
            </a:extLst>
          </p:cNvPr>
          <p:cNvSpPr txBox="1"/>
          <p:nvPr userDrawn="1"/>
        </p:nvSpPr>
        <p:spPr>
          <a:xfrm>
            <a:off x="251579" y="6122063"/>
            <a:ext cx="2357120" cy="215444"/>
          </a:xfrm>
          <a:prstGeom prst="rect">
            <a:avLst/>
          </a:prstGeom>
          <a:noFill/>
        </p:spPr>
        <p:txBody>
          <a:bodyPr wrap="square" rtlCol="0">
            <a:spAutoFit/>
          </a:bodyPr>
          <a:lstStyle/>
          <a:p>
            <a:r>
              <a:rPr lang="en-US" sz="800" dirty="0"/>
              <a:t>Source: SSA.gov</a:t>
            </a:r>
          </a:p>
        </p:txBody>
      </p:sp>
      <p:sp>
        <p:nvSpPr>
          <p:cNvPr id="12" name="Rectangle 11">
            <a:extLst>
              <a:ext uri="{FF2B5EF4-FFF2-40B4-BE49-F238E27FC236}">
                <a16:creationId xmlns:a16="http://schemas.microsoft.com/office/drawing/2014/main" id="{8864CE3A-BDC1-AF4F-AF2A-BDB41D36FFFC}"/>
              </a:ext>
            </a:extLst>
          </p:cNvPr>
          <p:cNvSpPr/>
          <p:nvPr userDrawn="1"/>
        </p:nvSpPr>
        <p:spPr>
          <a:xfrm>
            <a:off x="4749983" y="1380549"/>
            <a:ext cx="6959906" cy="4583371"/>
          </a:xfrm>
          <a:prstGeom prst="rect">
            <a:avLst/>
          </a:prstGeom>
          <a:solidFill>
            <a:schemeClr val="bg1">
              <a:lumMod val="95000"/>
            </a:schemeClr>
          </a:solidFill>
          <a:ln>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5" name="Chart 14">
            <a:extLst>
              <a:ext uri="{FF2B5EF4-FFF2-40B4-BE49-F238E27FC236}">
                <a16:creationId xmlns:a16="http://schemas.microsoft.com/office/drawing/2014/main" id="{0EEE8F23-F750-7041-BAEF-EEC69044677F}"/>
              </a:ext>
            </a:extLst>
          </p:cNvPr>
          <p:cNvGraphicFramePr/>
          <p:nvPr userDrawn="1">
            <p:extLst>
              <p:ext uri="{D42A27DB-BD31-4B8C-83A1-F6EECF244321}">
                <p14:modId xmlns:p14="http://schemas.microsoft.com/office/powerpoint/2010/main" val="1880738731"/>
              </p:ext>
            </p:extLst>
          </p:nvPr>
        </p:nvGraphicFramePr>
        <p:xfrm>
          <a:off x="4963887" y="2333314"/>
          <a:ext cx="6634556" cy="3630606"/>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Box 15">
            <a:extLst>
              <a:ext uri="{FF2B5EF4-FFF2-40B4-BE49-F238E27FC236}">
                <a16:creationId xmlns:a16="http://schemas.microsoft.com/office/drawing/2014/main" id="{C2C3A525-A6C0-7F4A-9D18-652CBCA0EF6B}"/>
              </a:ext>
            </a:extLst>
          </p:cNvPr>
          <p:cNvSpPr txBox="1"/>
          <p:nvPr userDrawn="1"/>
        </p:nvSpPr>
        <p:spPr>
          <a:xfrm>
            <a:off x="4963887" y="1845580"/>
            <a:ext cx="6634556" cy="276999"/>
          </a:xfrm>
          <a:prstGeom prst="rect">
            <a:avLst/>
          </a:prstGeom>
          <a:noFill/>
        </p:spPr>
        <p:txBody>
          <a:bodyPr wrap="square" lIns="0" rtlCol="0">
            <a:spAutoFit/>
          </a:bodyPr>
          <a:lstStyle/>
          <a:p>
            <a:r>
              <a:rPr lang="en-US" sz="1200" dirty="0">
                <a:latin typeface="Georgia" panose="02040502050405020303" pitchFamily="18" charset="0"/>
              </a:rPr>
              <a:t>Social Security benefit amounts based on FRA of 66 and full benefits amount of $1,000/month</a:t>
            </a:r>
          </a:p>
        </p:txBody>
      </p:sp>
      <p:sp>
        <p:nvSpPr>
          <p:cNvPr id="17" name="TextBox 16">
            <a:extLst>
              <a:ext uri="{FF2B5EF4-FFF2-40B4-BE49-F238E27FC236}">
                <a16:creationId xmlns:a16="http://schemas.microsoft.com/office/drawing/2014/main" id="{0F4454F9-79D8-7546-ACBB-A9EE825C0911}"/>
              </a:ext>
            </a:extLst>
          </p:cNvPr>
          <p:cNvSpPr txBox="1"/>
          <p:nvPr userDrawn="1"/>
        </p:nvSpPr>
        <p:spPr>
          <a:xfrm>
            <a:off x="4963888" y="1522405"/>
            <a:ext cx="5926378" cy="307777"/>
          </a:xfrm>
          <a:prstGeom prst="rect">
            <a:avLst/>
          </a:prstGeom>
          <a:noFill/>
        </p:spPr>
        <p:txBody>
          <a:bodyPr wrap="square" lIns="0" rtlCol="0">
            <a:spAutoFit/>
          </a:bodyPr>
          <a:lstStyle/>
          <a:p>
            <a:r>
              <a:rPr lang="en-US" sz="1400" dirty="0">
                <a:latin typeface="Georgia" panose="02040502050405020303" pitchFamily="18" charset="0"/>
              </a:rPr>
              <a:t>The power of waiting</a:t>
            </a:r>
          </a:p>
        </p:txBody>
      </p:sp>
    </p:spTree>
    <p:extLst>
      <p:ext uri="{BB962C8B-B14F-4D97-AF65-F5344CB8AC3E}">
        <p14:creationId xmlns:p14="http://schemas.microsoft.com/office/powerpoint/2010/main" val="4056038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BA_RetIncomeGap">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DD7E6C9-DA13-4539-B3BB-77327F6E0C90}"/>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AE480954-ED69-4938-888A-28E7FE38B988}"/>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BDF5A63A-EEB4-4137-A0DE-872E72C80CA9}"/>
              </a:ext>
            </a:extLst>
          </p:cNvPr>
          <p:cNvSpPr txBox="1">
            <a:spLocks/>
          </p:cNvSpPr>
          <p:nvPr userDrawn="1"/>
        </p:nvSpPr>
        <p:spPr>
          <a:xfrm>
            <a:off x="482112" y="1348277"/>
            <a:ext cx="4210204"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spc="0" baseline="0" dirty="0">
                <a:latin typeface="+mj-lt"/>
              </a:rPr>
              <a:t>Do you have a retirement income gap?</a:t>
            </a:r>
          </a:p>
        </p:txBody>
      </p:sp>
      <p:sp>
        <p:nvSpPr>
          <p:cNvPr id="9" name="TextBox 8">
            <a:extLst>
              <a:ext uri="{FF2B5EF4-FFF2-40B4-BE49-F238E27FC236}">
                <a16:creationId xmlns:a16="http://schemas.microsoft.com/office/drawing/2014/main" id="{C076C8B6-9C00-4778-BD9A-AFFB51710F17}"/>
              </a:ext>
            </a:extLst>
          </p:cNvPr>
          <p:cNvSpPr txBox="1"/>
          <p:nvPr userDrawn="1"/>
        </p:nvSpPr>
        <p:spPr>
          <a:xfrm>
            <a:off x="482112" y="3629681"/>
            <a:ext cx="3970110" cy="2386935"/>
          </a:xfrm>
          <a:prstGeom prst="rect">
            <a:avLst/>
          </a:prstGeom>
          <a:noFill/>
        </p:spPr>
        <p:txBody>
          <a:bodyPr wrap="square" rtlCol="0">
            <a:spAutoFit/>
          </a:bodyPr>
          <a:lstStyle/>
          <a:p>
            <a:pPr>
              <a:lnSpc>
                <a:spcPct val="114000"/>
              </a:lnSpc>
            </a:pPr>
            <a:r>
              <a:rPr lang="en-US" sz="1200" dirty="0"/>
              <a:t>Simply put, a retirement income gap is when you do not have enough expected income to cover your retirement needs and goals.</a:t>
            </a:r>
          </a:p>
          <a:p>
            <a:pPr>
              <a:lnSpc>
                <a:spcPct val="114000"/>
              </a:lnSpc>
            </a:pPr>
            <a:endParaRPr lang="en-US" sz="1200" dirty="0"/>
          </a:p>
          <a:p>
            <a:pPr>
              <a:lnSpc>
                <a:spcPct val="114000"/>
              </a:lnSpc>
            </a:pPr>
            <a:r>
              <a:rPr lang="en-US" sz="1200" dirty="0"/>
              <a:t>Estimating your expenses and income in retirement is the first step towards uncovering a gap, but it can be difficult. A financial advisor can help you calculate projected expenses such as healthcare costs, and assist with aligning your income to your needs and goals. If you have an income gap, they can also explore solutions that may help to reduce or eliminate it.</a:t>
            </a:r>
          </a:p>
        </p:txBody>
      </p:sp>
      <p:sp>
        <p:nvSpPr>
          <p:cNvPr id="19" name="Text Placeholder 1">
            <a:extLst>
              <a:ext uri="{FF2B5EF4-FFF2-40B4-BE49-F238E27FC236}">
                <a16:creationId xmlns:a16="http://schemas.microsoft.com/office/drawing/2014/main" id="{D00A2307-AF0F-4314-8459-1C0DFF3876F6}"/>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14" name="Text Placeholder 1">
            <a:extLst>
              <a:ext uri="{FF2B5EF4-FFF2-40B4-BE49-F238E27FC236}">
                <a16:creationId xmlns:a16="http://schemas.microsoft.com/office/drawing/2014/main" id="{33BE13BF-0659-4FF9-BFCE-F03BB46190C0}"/>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RETIREMENT</a:t>
            </a:r>
          </a:p>
        </p:txBody>
      </p:sp>
      <p:sp>
        <p:nvSpPr>
          <p:cNvPr id="27" name="Rectangle 26">
            <a:extLst>
              <a:ext uri="{FF2B5EF4-FFF2-40B4-BE49-F238E27FC236}">
                <a16:creationId xmlns:a16="http://schemas.microsoft.com/office/drawing/2014/main" id="{FF7C942E-16A4-874C-99F6-98CCEE91BF97}"/>
              </a:ext>
            </a:extLst>
          </p:cNvPr>
          <p:cNvSpPr/>
          <p:nvPr userDrawn="1"/>
        </p:nvSpPr>
        <p:spPr>
          <a:xfrm>
            <a:off x="5599981" y="2654201"/>
            <a:ext cx="2475853" cy="76935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AC5B25E7-47E9-8B40-A936-54CEF46DCFA3}"/>
              </a:ext>
            </a:extLst>
          </p:cNvPr>
          <p:cNvSpPr/>
          <p:nvPr userDrawn="1"/>
        </p:nvSpPr>
        <p:spPr>
          <a:xfrm>
            <a:off x="5599981" y="1743720"/>
            <a:ext cx="2475852" cy="76935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4E642284-3968-CA41-8BC3-56DC9ABBB83F}"/>
              </a:ext>
            </a:extLst>
          </p:cNvPr>
          <p:cNvSpPr txBox="1"/>
          <p:nvPr userDrawn="1"/>
        </p:nvSpPr>
        <p:spPr>
          <a:xfrm>
            <a:off x="5679695" y="1805230"/>
            <a:ext cx="1927554" cy="646331"/>
          </a:xfrm>
          <a:prstGeom prst="rect">
            <a:avLst/>
          </a:prstGeom>
          <a:noFill/>
        </p:spPr>
        <p:txBody>
          <a:bodyPr wrap="square" rtlCol="0">
            <a:spAutoFit/>
          </a:bodyPr>
          <a:lstStyle/>
          <a:p>
            <a:r>
              <a:rPr lang="en-US" sz="1400" b="1" dirty="0">
                <a:solidFill>
                  <a:schemeClr val="bg1"/>
                </a:solidFill>
              </a:rPr>
              <a:t>Essential expenses </a:t>
            </a:r>
            <a:r>
              <a:rPr lang="en-US" sz="1050" dirty="0">
                <a:solidFill>
                  <a:schemeClr val="bg1"/>
                </a:solidFill>
              </a:rPr>
              <a:t>(Healthcare, food, housing, transportation, etc.)</a:t>
            </a:r>
            <a:endParaRPr lang="en-US" sz="1400" dirty="0">
              <a:solidFill>
                <a:schemeClr val="bg1"/>
              </a:solidFill>
            </a:endParaRPr>
          </a:p>
        </p:txBody>
      </p:sp>
      <p:sp>
        <p:nvSpPr>
          <p:cNvPr id="30" name="TextBox 29">
            <a:extLst>
              <a:ext uri="{FF2B5EF4-FFF2-40B4-BE49-F238E27FC236}">
                <a16:creationId xmlns:a16="http://schemas.microsoft.com/office/drawing/2014/main" id="{AA04CA2B-C2F1-1240-A4FF-111B6BAEA88F}"/>
              </a:ext>
            </a:extLst>
          </p:cNvPr>
          <p:cNvSpPr txBox="1"/>
          <p:nvPr userDrawn="1"/>
        </p:nvSpPr>
        <p:spPr>
          <a:xfrm>
            <a:off x="5693116" y="2715711"/>
            <a:ext cx="2029164" cy="646331"/>
          </a:xfrm>
          <a:prstGeom prst="rect">
            <a:avLst/>
          </a:prstGeom>
          <a:noFill/>
        </p:spPr>
        <p:txBody>
          <a:bodyPr wrap="square">
            <a:spAutoFit/>
          </a:bodyPr>
          <a:lstStyle/>
          <a:p>
            <a:r>
              <a:rPr lang="en-US" sz="1400" b="1" dirty="0">
                <a:solidFill>
                  <a:schemeClr val="bg1"/>
                </a:solidFill>
              </a:rPr>
              <a:t>Other expenses </a:t>
            </a:r>
            <a:br>
              <a:rPr lang="en-US" sz="1400" b="1" dirty="0">
                <a:solidFill>
                  <a:schemeClr val="bg1"/>
                </a:solidFill>
              </a:rPr>
            </a:br>
            <a:r>
              <a:rPr lang="en-US" sz="1050" dirty="0">
                <a:solidFill>
                  <a:schemeClr val="bg1"/>
                </a:solidFill>
              </a:rPr>
              <a:t>(Travel, gifts, dining out, </a:t>
            </a:r>
            <a:br>
              <a:rPr lang="en-US" sz="1050" dirty="0">
                <a:solidFill>
                  <a:schemeClr val="bg1"/>
                </a:solidFill>
              </a:rPr>
            </a:br>
            <a:r>
              <a:rPr lang="en-US" sz="1050" dirty="0">
                <a:solidFill>
                  <a:schemeClr val="bg1"/>
                </a:solidFill>
              </a:rPr>
              <a:t>charitable contributions, etc.)</a:t>
            </a:r>
            <a:endParaRPr lang="en-US" sz="1400" dirty="0">
              <a:solidFill>
                <a:schemeClr val="bg1"/>
              </a:solidFill>
            </a:endParaRPr>
          </a:p>
        </p:txBody>
      </p:sp>
      <p:sp>
        <p:nvSpPr>
          <p:cNvPr id="36" name="TextBox 35">
            <a:extLst>
              <a:ext uri="{FF2B5EF4-FFF2-40B4-BE49-F238E27FC236}">
                <a16:creationId xmlns:a16="http://schemas.microsoft.com/office/drawing/2014/main" id="{386BA7EA-2035-8F40-BCCE-C01A8ED77A8B}"/>
              </a:ext>
            </a:extLst>
          </p:cNvPr>
          <p:cNvSpPr txBox="1"/>
          <p:nvPr userDrawn="1"/>
        </p:nvSpPr>
        <p:spPr>
          <a:xfrm>
            <a:off x="4820006" y="2626257"/>
            <a:ext cx="716541" cy="1015663"/>
          </a:xfrm>
          <a:prstGeom prst="rect">
            <a:avLst/>
          </a:prstGeom>
          <a:noFill/>
        </p:spPr>
        <p:txBody>
          <a:bodyPr wrap="square" rtlCol="0">
            <a:spAutoFit/>
          </a:bodyPr>
          <a:lstStyle/>
          <a:p>
            <a:r>
              <a:rPr lang="en-US" sz="6000" dirty="0">
                <a:solidFill>
                  <a:schemeClr val="tx1"/>
                </a:solidFill>
              </a:rPr>
              <a:t>+</a:t>
            </a:r>
          </a:p>
        </p:txBody>
      </p:sp>
      <p:sp>
        <p:nvSpPr>
          <p:cNvPr id="37" name="Rectangle 36">
            <a:extLst>
              <a:ext uri="{FF2B5EF4-FFF2-40B4-BE49-F238E27FC236}">
                <a16:creationId xmlns:a16="http://schemas.microsoft.com/office/drawing/2014/main" id="{2B6BBA03-A6C3-9A45-9BA2-0F505EED9310}"/>
              </a:ext>
            </a:extLst>
          </p:cNvPr>
          <p:cNvSpPr/>
          <p:nvPr userDrawn="1"/>
        </p:nvSpPr>
        <p:spPr>
          <a:xfrm>
            <a:off x="7496293" y="4840700"/>
            <a:ext cx="2019063" cy="76935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337E16D5-E381-FF4C-A109-77C8B785456E}"/>
              </a:ext>
            </a:extLst>
          </p:cNvPr>
          <p:cNvSpPr txBox="1"/>
          <p:nvPr userDrawn="1"/>
        </p:nvSpPr>
        <p:spPr>
          <a:xfrm>
            <a:off x="7721814" y="5058965"/>
            <a:ext cx="2019063" cy="338554"/>
          </a:xfrm>
          <a:prstGeom prst="rect">
            <a:avLst/>
          </a:prstGeom>
          <a:noFill/>
        </p:spPr>
        <p:txBody>
          <a:bodyPr wrap="square" rtlCol="0">
            <a:spAutoFit/>
          </a:bodyPr>
          <a:lstStyle/>
          <a:p>
            <a:r>
              <a:rPr lang="en-US" sz="1600" b="1" dirty="0">
                <a:solidFill>
                  <a:schemeClr val="bg1"/>
                </a:solidFill>
              </a:rPr>
              <a:t>Total income</a:t>
            </a:r>
          </a:p>
        </p:txBody>
      </p:sp>
      <p:sp>
        <p:nvSpPr>
          <p:cNvPr id="44" name="Rectangle 43">
            <a:extLst>
              <a:ext uri="{FF2B5EF4-FFF2-40B4-BE49-F238E27FC236}">
                <a16:creationId xmlns:a16="http://schemas.microsoft.com/office/drawing/2014/main" id="{A0B8C72F-5E24-CB4A-8E3A-8C5EA41630B5}"/>
              </a:ext>
            </a:extLst>
          </p:cNvPr>
          <p:cNvSpPr/>
          <p:nvPr userDrawn="1"/>
        </p:nvSpPr>
        <p:spPr>
          <a:xfrm>
            <a:off x="5182101" y="4842538"/>
            <a:ext cx="1854864" cy="76935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TextBox 44">
            <a:extLst>
              <a:ext uri="{FF2B5EF4-FFF2-40B4-BE49-F238E27FC236}">
                <a16:creationId xmlns:a16="http://schemas.microsoft.com/office/drawing/2014/main" id="{A65A51C4-6AB3-E344-9AA3-6FAB54D1E1A8}"/>
              </a:ext>
            </a:extLst>
          </p:cNvPr>
          <p:cNvSpPr txBox="1"/>
          <p:nvPr userDrawn="1"/>
        </p:nvSpPr>
        <p:spPr>
          <a:xfrm>
            <a:off x="5265235" y="5053042"/>
            <a:ext cx="2019063" cy="338554"/>
          </a:xfrm>
          <a:prstGeom prst="rect">
            <a:avLst/>
          </a:prstGeom>
          <a:noFill/>
        </p:spPr>
        <p:txBody>
          <a:bodyPr wrap="square" rtlCol="0">
            <a:spAutoFit/>
          </a:bodyPr>
          <a:lstStyle/>
          <a:p>
            <a:r>
              <a:rPr lang="en-US" sz="1600" b="1" dirty="0">
                <a:solidFill>
                  <a:schemeClr val="bg1"/>
                </a:solidFill>
              </a:rPr>
              <a:t>Total expenses</a:t>
            </a:r>
          </a:p>
        </p:txBody>
      </p:sp>
      <p:sp>
        <p:nvSpPr>
          <p:cNvPr id="46" name="TextBox 45">
            <a:extLst>
              <a:ext uri="{FF2B5EF4-FFF2-40B4-BE49-F238E27FC236}">
                <a16:creationId xmlns:a16="http://schemas.microsoft.com/office/drawing/2014/main" id="{D8626C87-A2C2-2741-9B13-E54A3E256F28}"/>
              </a:ext>
            </a:extLst>
          </p:cNvPr>
          <p:cNvSpPr txBox="1"/>
          <p:nvPr userDrawn="1"/>
        </p:nvSpPr>
        <p:spPr>
          <a:xfrm>
            <a:off x="6917182" y="4692142"/>
            <a:ext cx="716541" cy="1015663"/>
          </a:xfrm>
          <a:prstGeom prst="rect">
            <a:avLst/>
          </a:prstGeom>
          <a:noFill/>
        </p:spPr>
        <p:txBody>
          <a:bodyPr wrap="square" rtlCol="0">
            <a:spAutoFit/>
          </a:bodyPr>
          <a:lstStyle/>
          <a:p>
            <a:pPr algn="ctr"/>
            <a:r>
              <a:rPr lang="en-US" sz="6000" dirty="0">
                <a:solidFill>
                  <a:schemeClr val="tx1"/>
                </a:solidFill>
              </a:rPr>
              <a:t>-</a:t>
            </a:r>
          </a:p>
        </p:txBody>
      </p:sp>
      <p:sp>
        <p:nvSpPr>
          <p:cNvPr id="47" name="TextBox 46">
            <a:extLst>
              <a:ext uri="{FF2B5EF4-FFF2-40B4-BE49-F238E27FC236}">
                <a16:creationId xmlns:a16="http://schemas.microsoft.com/office/drawing/2014/main" id="{47BCB55D-D94F-AE4E-8BC6-58B84B7A7B47}"/>
              </a:ext>
            </a:extLst>
          </p:cNvPr>
          <p:cNvSpPr txBox="1"/>
          <p:nvPr userDrawn="1"/>
        </p:nvSpPr>
        <p:spPr>
          <a:xfrm>
            <a:off x="10246776" y="5030696"/>
            <a:ext cx="1726472" cy="338554"/>
          </a:xfrm>
          <a:prstGeom prst="rect">
            <a:avLst/>
          </a:prstGeom>
          <a:noFill/>
        </p:spPr>
        <p:txBody>
          <a:bodyPr wrap="square" rtlCol="0">
            <a:spAutoFit/>
          </a:bodyPr>
          <a:lstStyle/>
          <a:p>
            <a:r>
              <a:rPr lang="en-US" sz="1600" b="1" dirty="0">
                <a:solidFill>
                  <a:schemeClr val="tx1"/>
                </a:solidFill>
              </a:rPr>
              <a:t>Income gap</a:t>
            </a:r>
          </a:p>
        </p:txBody>
      </p:sp>
      <p:cxnSp>
        <p:nvCxnSpPr>
          <p:cNvPr id="48" name="Straight Connector 47">
            <a:extLst>
              <a:ext uri="{FF2B5EF4-FFF2-40B4-BE49-F238E27FC236}">
                <a16:creationId xmlns:a16="http://schemas.microsoft.com/office/drawing/2014/main" id="{2927BCD8-32BA-ED4D-827C-4552CA586FD5}"/>
              </a:ext>
            </a:extLst>
          </p:cNvPr>
          <p:cNvCxnSpPr/>
          <p:nvPr userDrawn="1"/>
        </p:nvCxnSpPr>
        <p:spPr>
          <a:xfrm>
            <a:off x="5000625" y="3573413"/>
            <a:ext cx="3075208"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49" name="TextBox 48">
            <a:extLst>
              <a:ext uri="{FF2B5EF4-FFF2-40B4-BE49-F238E27FC236}">
                <a16:creationId xmlns:a16="http://schemas.microsoft.com/office/drawing/2014/main" id="{F44D0538-B5B6-FB47-9945-0ECC1491766C}"/>
              </a:ext>
            </a:extLst>
          </p:cNvPr>
          <p:cNvSpPr txBox="1"/>
          <p:nvPr userDrawn="1"/>
        </p:nvSpPr>
        <p:spPr>
          <a:xfrm>
            <a:off x="5536547" y="3702133"/>
            <a:ext cx="2504696" cy="461665"/>
          </a:xfrm>
          <a:prstGeom prst="rect">
            <a:avLst/>
          </a:prstGeom>
          <a:noFill/>
        </p:spPr>
        <p:txBody>
          <a:bodyPr wrap="square" rtlCol="0">
            <a:spAutoFit/>
          </a:bodyPr>
          <a:lstStyle/>
          <a:p>
            <a:r>
              <a:rPr lang="en-US" sz="2400" b="1" dirty="0">
                <a:solidFill>
                  <a:schemeClr val="tx1"/>
                </a:solidFill>
              </a:rPr>
              <a:t>Total expenses</a:t>
            </a:r>
          </a:p>
        </p:txBody>
      </p:sp>
      <p:sp>
        <p:nvSpPr>
          <p:cNvPr id="50" name="Rectangle 49">
            <a:extLst>
              <a:ext uri="{FF2B5EF4-FFF2-40B4-BE49-F238E27FC236}">
                <a16:creationId xmlns:a16="http://schemas.microsoft.com/office/drawing/2014/main" id="{4D55D73B-3992-9144-A622-B1AE7B913E7A}"/>
              </a:ext>
            </a:extLst>
          </p:cNvPr>
          <p:cNvSpPr/>
          <p:nvPr userDrawn="1"/>
        </p:nvSpPr>
        <p:spPr>
          <a:xfrm>
            <a:off x="9105181" y="2654201"/>
            <a:ext cx="2475853" cy="76935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1" name="Rectangle 50">
            <a:extLst>
              <a:ext uri="{FF2B5EF4-FFF2-40B4-BE49-F238E27FC236}">
                <a16:creationId xmlns:a16="http://schemas.microsoft.com/office/drawing/2014/main" id="{479311FB-E6A6-794A-86B6-8678A9DFA7FE}"/>
              </a:ext>
            </a:extLst>
          </p:cNvPr>
          <p:cNvSpPr/>
          <p:nvPr userDrawn="1"/>
        </p:nvSpPr>
        <p:spPr>
          <a:xfrm>
            <a:off x="9105181" y="1743720"/>
            <a:ext cx="2475852" cy="76935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TextBox 51">
            <a:extLst>
              <a:ext uri="{FF2B5EF4-FFF2-40B4-BE49-F238E27FC236}">
                <a16:creationId xmlns:a16="http://schemas.microsoft.com/office/drawing/2014/main" id="{A899C2AC-E4A2-274B-98FF-6258F7B2D62E}"/>
              </a:ext>
            </a:extLst>
          </p:cNvPr>
          <p:cNvSpPr txBox="1"/>
          <p:nvPr userDrawn="1"/>
        </p:nvSpPr>
        <p:spPr>
          <a:xfrm>
            <a:off x="9184894" y="1805230"/>
            <a:ext cx="2172901" cy="630942"/>
          </a:xfrm>
          <a:prstGeom prst="rect">
            <a:avLst/>
          </a:prstGeom>
          <a:noFill/>
        </p:spPr>
        <p:txBody>
          <a:bodyPr wrap="square" rtlCol="0">
            <a:spAutoFit/>
          </a:bodyPr>
          <a:lstStyle/>
          <a:p>
            <a:r>
              <a:rPr lang="en-US" sz="1400" b="1" dirty="0">
                <a:solidFill>
                  <a:schemeClr val="bg1"/>
                </a:solidFill>
              </a:rPr>
              <a:t>Guaranteed income</a:t>
            </a:r>
            <a:br>
              <a:rPr lang="en-US" sz="1400" b="1" dirty="0">
                <a:solidFill>
                  <a:schemeClr val="bg1"/>
                </a:solidFill>
              </a:rPr>
            </a:br>
            <a:r>
              <a:rPr lang="en-US" sz="1050" dirty="0">
                <a:solidFill>
                  <a:schemeClr val="bg1"/>
                </a:solidFill>
              </a:rPr>
              <a:t>(Pension, annuities, Social Security, etc.)</a:t>
            </a:r>
          </a:p>
        </p:txBody>
      </p:sp>
      <p:sp>
        <p:nvSpPr>
          <p:cNvPr id="53" name="TextBox 52">
            <a:extLst>
              <a:ext uri="{FF2B5EF4-FFF2-40B4-BE49-F238E27FC236}">
                <a16:creationId xmlns:a16="http://schemas.microsoft.com/office/drawing/2014/main" id="{F0EB5D0E-D57F-3F45-BF92-95B5850E98DA}"/>
              </a:ext>
            </a:extLst>
          </p:cNvPr>
          <p:cNvSpPr txBox="1"/>
          <p:nvPr userDrawn="1"/>
        </p:nvSpPr>
        <p:spPr>
          <a:xfrm>
            <a:off x="9198315" y="2715711"/>
            <a:ext cx="2159479" cy="684803"/>
          </a:xfrm>
          <a:prstGeom prst="rect">
            <a:avLst/>
          </a:prstGeom>
          <a:noFill/>
        </p:spPr>
        <p:txBody>
          <a:bodyPr wrap="square">
            <a:spAutoFit/>
          </a:bodyPr>
          <a:lstStyle/>
          <a:p>
            <a:r>
              <a:rPr lang="en-US" sz="1400" b="1" dirty="0">
                <a:solidFill>
                  <a:schemeClr val="bg1"/>
                </a:solidFill>
              </a:rPr>
              <a:t>Non-guaranteed </a:t>
            </a:r>
            <a:br>
              <a:rPr lang="en-US" sz="1400" b="1" dirty="0">
                <a:solidFill>
                  <a:schemeClr val="bg1"/>
                </a:solidFill>
              </a:rPr>
            </a:br>
            <a:r>
              <a:rPr lang="en-US" sz="1400" b="1" dirty="0">
                <a:solidFill>
                  <a:schemeClr val="bg1"/>
                </a:solidFill>
              </a:rPr>
              <a:t>income</a:t>
            </a:r>
            <a:br>
              <a:rPr lang="en-US" sz="1400" b="1" dirty="0">
                <a:solidFill>
                  <a:schemeClr val="bg1"/>
                </a:solidFill>
              </a:rPr>
            </a:br>
            <a:r>
              <a:rPr lang="en-US" sz="1050" dirty="0">
                <a:solidFill>
                  <a:schemeClr val="bg1"/>
                </a:solidFill>
              </a:rPr>
              <a:t>(Stocks, 401(k), IRA)</a:t>
            </a:r>
            <a:endParaRPr lang="en-US" sz="1400" dirty="0">
              <a:solidFill>
                <a:schemeClr val="bg1"/>
              </a:solidFill>
            </a:endParaRPr>
          </a:p>
        </p:txBody>
      </p:sp>
      <p:sp>
        <p:nvSpPr>
          <p:cNvPr id="54" name="TextBox 53">
            <a:extLst>
              <a:ext uri="{FF2B5EF4-FFF2-40B4-BE49-F238E27FC236}">
                <a16:creationId xmlns:a16="http://schemas.microsoft.com/office/drawing/2014/main" id="{D810DC62-3367-E745-BF50-B14B733D0C0A}"/>
              </a:ext>
            </a:extLst>
          </p:cNvPr>
          <p:cNvSpPr txBox="1"/>
          <p:nvPr userDrawn="1"/>
        </p:nvSpPr>
        <p:spPr>
          <a:xfrm>
            <a:off x="8325206" y="2626257"/>
            <a:ext cx="716541" cy="1015663"/>
          </a:xfrm>
          <a:prstGeom prst="rect">
            <a:avLst/>
          </a:prstGeom>
          <a:noFill/>
        </p:spPr>
        <p:txBody>
          <a:bodyPr wrap="square" rtlCol="0">
            <a:spAutoFit/>
          </a:bodyPr>
          <a:lstStyle/>
          <a:p>
            <a:r>
              <a:rPr lang="en-US" sz="6000" dirty="0">
                <a:solidFill>
                  <a:schemeClr val="tx1"/>
                </a:solidFill>
              </a:rPr>
              <a:t>+</a:t>
            </a:r>
          </a:p>
        </p:txBody>
      </p:sp>
      <p:cxnSp>
        <p:nvCxnSpPr>
          <p:cNvPr id="55" name="Straight Connector 54">
            <a:extLst>
              <a:ext uri="{FF2B5EF4-FFF2-40B4-BE49-F238E27FC236}">
                <a16:creationId xmlns:a16="http://schemas.microsoft.com/office/drawing/2014/main" id="{5DF77FD1-DE2D-0D4D-9817-0BA95C507328}"/>
              </a:ext>
            </a:extLst>
          </p:cNvPr>
          <p:cNvCxnSpPr/>
          <p:nvPr userDrawn="1"/>
        </p:nvCxnSpPr>
        <p:spPr>
          <a:xfrm>
            <a:off x="8505825" y="3573413"/>
            <a:ext cx="3075208"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56" name="TextBox 55">
            <a:extLst>
              <a:ext uri="{FF2B5EF4-FFF2-40B4-BE49-F238E27FC236}">
                <a16:creationId xmlns:a16="http://schemas.microsoft.com/office/drawing/2014/main" id="{3EEED34F-60E7-9842-89DE-FAF3A3686583}"/>
              </a:ext>
            </a:extLst>
          </p:cNvPr>
          <p:cNvSpPr txBox="1"/>
          <p:nvPr userDrawn="1"/>
        </p:nvSpPr>
        <p:spPr>
          <a:xfrm>
            <a:off x="9041747" y="3702133"/>
            <a:ext cx="2504696" cy="461665"/>
          </a:xfrm>
          <a:prstGeom prst="rect">
            <a:avLst/>
          </a:prstGeom>
          <a:noFill/>
        </p:spPr>
        <p:txBody>
          <a:bodyPr wrap="square" rtlCol="0">
            <a:spAutoFit/>
          </a:bodyPr>
          <a:lstStyle/>
          <a:p>
            <a:r>
              <a:rPr lang="en-US" sz="2400" b="1" dirty="0">
                <a:solidFill>
                  <a:schemeClr val="tx1"/>
                </a:solidFill>
              </a:rPr>
              <a:t>Total income</a:t>
            </a:r>
          </a:p>
        </p:txBody>
      </p:sp>
      <p:sp>
        <p:nvSpPr>
          <p:cNvPr id="57" name="TextBox 56">
            <a:extLst>
              <a:ext uri="{FF2B5EF4-FFF2-40B4-BE49-F238E27FC236}">
                <a16:creationId xmlns:a16="http://schemas.microsoft.com/office/drawing/2014/main" id="{2624A913-277F-5C46-8002-13EDAF5DD805}"/>
              </a:ext>
            </a:extLst>
          </p:cNvPr>
          <p:cNvSpPr txBox="1"/>
          <p:nvPr userDrawn="1"/>
        </p:nvSpPr>
        <p:spPr>
          <a:xfrm>
            <a:off x="9528881" y="4643614"/>
            <a:ext cx="716541" cy="1015663"/>
          </a:xfrm>
          <a:prstGeom prst="rect">
            <a:avLst/>
          </a:prstGeom>
          <a:noFill/>
        </p:spPr>
        <p:txBody>
          <a:bodyPr wrap="square" rtlCol="0">
            <a:spAutoFit/>
          </a:bodyPr>
          <a:lstStyle/>
          <a:p>
            <a:r>
              <a:rPr lang="en-US" sz="6000" dirty="0">
                <a:solidFill>
                  <a:schemeClr val="tx1"/>
                </a:solidFill>
              </a:rPr>
              <a:t>=</a:t>
            </a:r>
          </a:p>
        </p:txBody>
      </p:sp>
    </p:spTree>
    <p:extLst>
      <p:ext uri="{BB962C8B-B14F-4D97-AF65-F5344CB8AC3E}">
        <p14:creationId xmlns:p14="http://schemas.microsoft.com/office/powerpoint/2010/main" val="28874139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RetIncomeGap">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21D72A38-ADCE-AE48-AAF7-CB0F84FB149D}"/>
              </a:ext>
            </a:extLst>
          </p:cNvPr>
          <p:cNvSpPr/>
          <p:nvPr userDrawn="1"/>
        </p:nvSpPr>
        <p:spPr>
          <a:xfrm>
            <a:off x="5599981" y="2654201"/>
            <a:ext cx="2475853" cy="76935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55AA75F3-0ED2-204F-8385-4F023B7E19EF}"/>
              </a:ext>
            </a:extLst>
          </p:cNvPr>
          <p:cNvSpPr/>
          <p:nvPr userDrawn="1"/>
        </p:nvSpPr>
        <p:spPr>
          <a:xfrm>
            <a:off x="5599981" y="1743720"/>
            <a:ext cx="2475852" cy="76935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DD7E6C9-DA13-4539-B3BB-77327F6E0C90}"/>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AE480954-ED69-4938-888A-28E7FE38B988}"/>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BDF5A63A-EEB4-4137-A0DE-872E72C80CA9}"/>
              </a:ext>
            </a:extLst>
          </p:cNvPr>
          <p:cNvSpPr txBox="1">
            <a:spLocks/>
          </p:cNvSpPr>
          <p:nvPr userDrawn="1"/>
        </p:nvSpPr>
        <p:spPr>
          <a:xfrm>
            <a:off x="482112" y="1348277"/>
            <a:ext cx="4210204"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spc="0" baseline="0" dirty="0">
                <a:latin typeface="+mj-lt"/>
              </a:rPr>
              <a:t>Do you have a retirement income gap?</a:t>
            </a:r>
          </a:p>
        </p:txBody>
      </p:sp>
      <p:sp>
        <p:nvSpPr>
          <p:cNvPr id="9" name="TextBox 8">
            <a:extLst>
              <a:ext uri="{FF2B5EF4-FFF2-40B4-BE49-F238E27FC236}">
                <a16:creationId xmlns:a16="http://schemas.microsoft.com/office/drawing/2014/main" id="{C076C8B6-9C00-4778-BD9A-AFFB51710F17}"/>
              </a:ext>
            </a:extLst>
          </p:cNvPr>
          <p:cNvSpPr txBox="1"/>
          <p:nvPr userDrawn="1"/>
        </p:nvSpPr>
        <p:spPr>
          <a:xfrm>
            <a:off x="482112" y="3629681"/>
            <a:ext cx="3970110" cy="2386935"/>
          </a:xfrm>
          <a:prstGeom prst="rect">
            <a:avLst/>
          </a:prstGeom>
          <a:noFill/>
        </p:spPr>
        <p:txBody>
          <a:bodyPr wrap="square" rtlCol="0">
            <a:spAutoFit/>
          </a:bodyPr>
          <a:lstStyle/>
          <a:p>
            <a:pPr>
              <a:lnSpc>
                <a:spcPct val="114000"/>
              </a:lnSpc>
            </a:pPr>
            <a:r>
              <a:rPr lang="en-US" sz="1200" dirty="0"/>
              <a:t>Simply put, a retirement income gap is when you do not have enough expected income to cover your retirement needs and goals.</a:t>
            </a:r>
          </a:p>
          <a:p>
            <a:pPr>
              <a:lnSpc>
                <a:spcPct val="114000"/>
              </a:lnSpc>
            </a:pPr>
            <a:endParaRPr lang="en-US" sz="1200" dirty="0"/>
          </a:p>
          <a:p>
            <a:pPr>
              <a:lnSpc>
                <a:spcPct val="114000"/>
              </a:lnSpc>
            </a:pPr>
            <a:r>
              <a:rPr lang="en-US" sz="1200" dirty="0"/>
              <a:t>Estimating your expenses and income in retirement is the first step towards uncovering a gap, but it can be difficult. A financial advisor can help you calculate projected expenses such as healthcare costs, and assist with aligning your income to your needs and goals. If you have an income gap, they can also explore solutions that may help to reduce or eliminate it.</a:t>
            </a:r>
          </a:p>
        </p:txBody>
      </p:sp>
      <p:sp>
        <p:nvSpPr>
          <p:cNvPr id="19" name="Text Placeholder 1">
            <a:extLst>
              <a:ext uri="{FF2B5EF4-FFF2-40B4-BE49-F238E27FC236}">
                <a16:creationId xmlns:a16="http://schemas.microsoft.com/office/drawing/2014/main" id="{D00A2307-AF0F-4314-8459-1C0DFF3876F6}"/>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14" name="Text Placeholder 1">
            <a:extLst>
              <a:ext uri="{FF2B5EF4-FFF2-40B4-BE49-F238E27FC236}">
                <a16:creationId xmlns:a16="http://schemas.microsoft.com/office/drawing/2014/main" id="{33BE13BF-0659-4FF9-BFCE-F03BB46190C0}"/>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RETIREMENT</a:t>
            </a:r>
          </a:p>
        </p:txBody>
      </p:sp>
      <p:sp>
        <p:nvSpPr>
          <p:cNvPr id="2" name="TextBox 1">
            <a:extLst>
              <a:ext uri="{FF2B5EF4-FFF2-40B4-BE49-F238E27FC236}">
                <a16:creationId xmlns:a16="http://schemas.microsoft.com/office/drawing/2014/main" id="{4E2BF59D-FE9B-4655-AE42-A2F59DC4F9EB}"/>
              </a:ext>
            </a:extLst>
          </p:cNvPr>
          <p:cNvSpPr txBox="1"/>
          <p:nvPr userDrawn="1"/>
        </p:nvSpPr>
        <p:spPr>
          <a:xfrm>
            <a:off x="5679695" y="1805230"/>
            <a:ext cx="1927554" cy="646331"/>
          </a:xfrm>
          <a:prstGeom prst="rect">
            <a:avLst/>
          </a:prstGeom>
          <a:noFill/>
        </p:spPr>
        <p:txBody>
          <a:bodyPr wrap="square" rtlCol="0">
            <a:spAutoFit/>
          </a:bodyPr>
          <a:lstStyle/>
          <a:p>
            <a:r>
              <a:rPr lang="en-US" sz="1400" b="1" dirty="0">
                <a:solidFill>
                  <a:schemeClr val="bg1"/>
                </a:solidFill>
              </a:rPr>
              <a:t>Essential expenses </a:t>
            </a:r>
            <a:r>
              <a:rPr lang="en-US" sz="1050" dirty="0">
                <a:solidFill>
                  <a:schemeClr val="bg1"/>
                </a:solidFill>
              </a:rPr>
              <a:t>(Healthcare, food, housing, transportation, etc.)</a:t>
            </a:r>
            <a:endParaRPr lang="en-US" sz="1400" dirty="0">
              <a:solidFill>
                <a:schemeClr val="bg1"/>
              </a:solidFill>
            </a:endParaRPr>
          </a:p>
        </p:txBody>
      </p:sp>
      <p:sp>
        <p:nvSpPr>
          <p:cNvPr id="15" name="TextBox 14">
            <a:extLst>
              <a:ext uri="{FF2B5EF4-FFF2-40B4-BE49-F238E27FC236}">
                <a16:creationId xmlns:a16="http://schemas.microsoft.com/office/drawing/2014/main" id="{509AC39C-113B-43E7-8DCF-1B8DACE27A67}"/>
              </a:ext>
            </a:extLst>
          </p:cNvPr>
          <p:cNvSpPr txBox="1"/>
          <p:nvPr userDrawn="1"/>
        </p:nvSpPr>
        <p:spPr>
          <a:xfrm>
            <a:off x="5693116" y="2715711"/>
            <a:ext cx="2029164" cy="646331"/>
          </a:xfrm>
          <a:prstGeom prst="rect">
            <a:avLst/>
          </a:prstGeom>
          <a:noFill/>
        </p:spPr>
        <p:txBody>
          <a:bodyPr wrap="square">
            <a:spAutoFit/>
          </a:bodyPr>
          <a:lstStyle/>
          <a:p>
            <a:r>
              <a:rPr lang="en-US" sz="1400" b="1" dirty="0">
                <a:solidFill>
                  <a:schemeClr val="bg1"/>
                </a:solidFill>
              </a:rPr>
              <a:t>Other expenses </a:t>
            </a:r>
            <a:br>
              <a:rPr lang="en-US" sz="1400" b="1" dirty="0">
                <a:solidFill>
                  <a:schemeClr val="bg1"/>
                </a:solidFill>
              </a:rPr>
            </a:br>
            <a:r>
              <a:rPr lang="en-US" sz="1050" dirty="0">
                <a:solidFill>
                  <a:schemeClr val="bg1"/>
                </a:solidFill>
              </a:rPr>
              <a:t>(Travel, gifts, dining out, </a:t>
            </a:r>
            <a:br>
              <a:rPr lang="en-US" sz="1050" dirty="0">
                <a:solidFill>
                  <a:schemeClr val="bg1"/>
                </a:solidFill>
              </a:rPr>
            </a:br>
            <a:r>
              <a:rPr lang="en-US" sz="1050" dirty="0">
                <a:solidFill>
                  <a:schemeClr val="bg1"/>
                </a:solidFill>
              </a:rPr>
              <a:t>charitable contributions, etc.)</a:t>
            </a:r>
            <a:endParaRPr lang="en-US" sz="1400" dirty="0">
              <a:solidFill>
                <a:schemeClr val="bg1"/>
              </a:solidFill>
            </a:endParaRPr>
          </a:p>
        </p:txBody>
      </p:sp>
      <p:sp>
        <p:nvSpPr>
          <p:cNvPr id="10" name="TextBox 9">
            <a:extLst>
              <a:ext uri="{FF2B5EF4-FFF2-40B4-BE49-F238E27FC236}">
                <a16:creationId xmlns:a16="http://schemas.microsoft.com/office/drawing/2014/main" id="{35A94441-6B26-454F-9317-BE9A8DC774D6}"/>
              </a:ext>
            </a:extLst>
          </p:cNvPr>
          <p:cNvSpPr txBox="1"/>
          <p:nvPr userDrawn="1"/>
        </p:nvSpPr>
        <p:spPr>
          <a:xfrm>
            <a:off x="4820006" y="2626257"/>
            <a:ext cx="716541" cy="1015663"/>
          </a:xfrm>
          <a:prstGeom prst="rect">
            <a:avLst/>
          </a:prstGeom>
          <a:noFill/>
        </p:spPr>
        <p:txBody>
          <a:bodyPr wrap="square" rtlCol="0">
            <a:spAutoFit/>
          </a:bodyPr>
          <a:lstStyle/>
          <a:p>
            <a:r>
              <a:rPr lang="en-US" sz="6000" dirty="0">
                <a:solidFill>
                  <a:schemeClr val="tx1"/>
                </a:solidFill>
              </a:rPr>
              <a:t>+</a:t>
            </a:r>
          </a:p>
        </p:txBody>
      </p:sp>
      <p:sp>
        <p:nvSpPr>
          <p:cNvPr id="38" name="TextBox 37">
            <a:extLst>
              <a:ext uri="{FF2B5EF4-FFF2-40B4-BE49-F238E27FC236}">
                <a16:creationId xmlns:a16="http://schemas.microsoft.com/office/drawing/2014/main" id="{65552DD8-5E3F-4982-9A45-84E13D88A263}"/>
              </a:ext>
            </a:extLst>
          </p:cNvPr>
          <p:cNvSpPr txBox="1"/>
          <p:nvPr userDrawn="1"/>
        </p:nvSpPr>
        <p:spPr>
          <a:xfrm>
            <a:off x="13378777" y="3057473"/>
            <a:ext cx="1308471" cy="276999"/>
          </a:xfrm>
          <a:prstGeom prst="rect">
            <a:avLst/>
          </a:prstGeom>
          <a:noFill/>
        </p:spPr>
        <p:txBody>
          <a:bodyPr wrap="square" rtlCol="0">
            <a:spAutoFit/>
          </a:bodyPr>
          <a:lstStyle/>
          <a:p>
            <a:r>
              <a:rPr lang="en-US" sz="1200" b="1" dirty="0">
                <a:solidFill>
                  <a:schemeClr val="bg1"/>
                </a:solidFill>
              </a:rPr>
              <a:t>Total income</a:t>
            </a:r>
          </a:p>
        </p:txBody>
      </p:sp>
      <p:sp>
        <p:nvSpPr>
          <p:cNvPr id="47" name="Rectangle 46">
            <a:extLst>
              <a:ext uri="{FF2B5EF4-FFF2-40B4-BE49-F238E27FC236}">
                <a16:creationId xmlns:a16="http://schemas.microsoft.com/office/drawing/2014/main" id="{DDCEF4B1-F543-1747-A513-FADB2FE8FCB4}"/>
              </a:ext>
            </a:extLst>
          </p:cNvPr>
          <p:cNvSpPr/>
          <p:nvPr userDrawn="1"/>
        </p:nvSpPr>
        <p:spPr>
          <a:xfrm>
            <a:off x="7496293" y="4840700"/>
            <a:ext cx="2019063" cy="76935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TextBox 47">
            <a:extLst>
              <a:ext uri="{FF2B5EF4-FFF2-40B4-BE49-F238E27FC236}">
                <a16:creationId xmlns:a16="http://schemas.microsoft.com/office/drawing/2014/main" id="{087EC93E-FED0-AB40-B965-5CE0B2F7D30F}"/>
              </a:ext>
            </a:extLst>
          </p:cNvPr>
          <p:cNvSpPr txBox="1"/>
          <p:nvPr userDrawn="1"/>
        </p:nvSpPr>
        <p:spPr>
          <a:xfrm>
            <a:off x="7721814" y="5058965"/>
            <a:ext cx="2019063" cy="338554"/>
          </a:xfrm>
          <a:prstGeom prst="rect">
            <a:avLst/>
          </a:prstGeom>
          <a:noFill/>
        </p:spPr>
        <p:txBody>
          <a:bodyPr wrap="square" rtlCol="0">
            <a:spAutoFit/>
          </a:bodyPr>
          <a:lstStyle/>
          <a:p>
            <a:r>
              <a:rPr lang="en-US" sz="1600" b="1" dirty="0">
                <a:solidFill>
                  <a:schemeClr val="bg1"/>
                </a:solidFill>
              </a:rPr>
              <a:t>Total income</a:t>
            </a:r>
          </a:p>
        </p:txBody>
      </p:sp>
      <p:sp>
        <p:nvSpPr>
          <p:cNvPr id="49" name="Rectangle 48">
            <a:extLst>
              <a:ext uri="{FF2B5EF4-FFF2-40B4-BE49-F238E27FC236}">
                <a16:creationId xmlns:a16="http://schemas.microsoft.com/office/drawing/2014/main" id="{E6D3B4DC-7E29-0D48-9E37-6E3D6B96DFE3}"/>
              </a:ext>
            </a:extLst>
          </p:cNvPr>
          <p:cNvSpPr/>
          <p:nvPr userDrawn="1"/>
        </p:nvSpPr>
        <p:spPr>
          <a:xfrm>
            <a:off x="5182101" y="4842538"/>
            <a:ext cx="1854864" cy="76935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TextBox 49">
            <a:extLst>
              <a:ext uri="{FF2B5EF4-FFF2-40B4-BE49-F238E27FC236}">
                <a16:creationId xmlns:a16="http://schemas.microsoft.com/office/drawing/2014/main" id="{56040616-7D92-B946-B5A9-AE144EAD0805}"/>
              </a:ext>
            </a:extLst>
          </p:cNvPr>
          <p:cNvSpPr txBox="1"/>
          <p:nvPr userDrawn="1"/>
        </p:nvSpPr>
        <p:spPr>
          <a:xfrm>
            <a:off x="5265235" y="5053042"/>
            <a:ext cx="2019063" cy="338554"/>
          </a:xfrm>
          <a:prstGeom prst="rect">
            <a:avLst/>
          </a:prstGeom>
          <a:noFill/>
        </p:spPr>
        <p:txBody>
          <a:bodyPr wrap="square" rtlCol="0">
            <a:spAutoFit/>
          </a:bodyPr>
          <a:lstStyle/>
          <a:p>
            <a:r>
              <a:rPr lang="en-US" sz="1600" b="1" dirty="0">
                <a:solidFill>
                  <a:schemeClr val="bg1"/>
                </a:solidFill>
              </a:rPr>
              <a:t>Total expenses</a:t>
            </a:r>
          </a:p>
        </p:txBody>
      </p:sp>
      <p:sp>
        <p:nvSpPr>
          <p:cNvPr id="51" name="TextBox 50">
            <a:extLst>
              <a:ext uri="{FF2B5EF4-FFF2-40B4-BE49-F238E27FC236}">
                <a16:creationId xmlns:a16="http://schemas.microsoft.com/office/drawing/2014/main" id="{0BC9650B-DC78-504B-97E7-50781BBE2054}"/>
              </a:ext>
            </a:extLst>
          </p:cNvPr>
          <p:cNvSpPr txBox="1"/>
          <p:nvPr userDrawn="1"/>
        </p:nvSpPr>
        <p:spPr>
          <a:xfrm>
            <a:off x="6917182" y="4692142"/>
            <a:ext cx="716541" cy="1015663"/>
          </a:xfrm>
          <a:prstGeom prst="rect">
            <a:avLst/>
          </a:prstGeom>
          <a:noFill/>
        </p:spPr>
        <p:txBody>
          <a:bodyPr wrap="square" rtlCol="0">
            <a:spAutoFit/>
          </a:bodyPr>
          <a:lstStyle/>
          <a:p>
            <a:pPr algn="ctr"/>
            <a:r>
              <a:rPr lang="en-US" sz="6000" dirty="0">
                <a:solidFill>
                  <a:schemeClr val="tx1"/>
                </a:solidFill>
              </a:rPr>
              <a:t>-</a:t>
            </a:r>
          </a:p>
        </p:txBody>
      </p:sp>
      <p:sp>
        <p:nvSpPr>
          <p:cNvPr id="42" name="TextBox 41">
            <a:extLst>
              <a:ext uri="{FF2B5EF4-FFF2-40B4-BE49-F238E27FC236}">
                <a16:creationId xmlns:a16="http://schemas.microsoft.com/office/drawing/2014/main" id="{93218D8E-2DDE-4BB8-BDD5-1F06932A3020}"/>
              </a:ext>
            </a:extLst>
          </p:cNvPr>
          <p:cNvSpPr txBox="1"/>
          <p:nvPr userDrawn="1"/>
        </p:nvSpPr>
        <p:spPr>
          <a:xfrm>
            <a:off x="10246776" y="5030696"/>
            <a:ext cx="1726472" cy="338554"/>
          </a:xfrm>
          <a:prstGeom prst="rect">
            <a:avLst/>
          </a:prstGeom>
          <a:noFill/>
        </p:spPr>
        <p:txBody>
          <a:bodyPr wrap="square" rtlCol="0">
            <a:spAutoFit/>
          </a:bodyPr>
          <a:lstStyle/>
          <a:p>
            <a:r>
              <a:rPr lang="en-US" sz="1600" b="1" dirty="0">
                <a:solidFill>
                  <a:schemeClr val="tx1"/>
                </a:solidFill>
              </a:rPr>
              <a:t>Income gap</a:t>
            </a:r>
          </a:p>
        </p:txBody>
      </p:sp>
      <p:cxnSp>
        <p:nvCxnSpPr>
          <p:cNvPr id="11" name="Straight Connector 10">
            <a:extLst>
              <a:ext uri="{FF2B5EF4-FFF2-40B4-BE49-F238E27FC236}">
                <a16:creationId xmlns:a16="http://schemas.microsoft.com/office/drawing/2014/main" id="{56DEAB57-DE23-F64A-B571-420B20CA2A3D}"/>
              </a:ext>
            </a:extLst>
          </p:cNvPr>
          <p:cNvCxnSpPr/>
          <p:nvPr userDrawn="1"/>
        </p:nvCxnSpPr>
        <p:spPr>
          <a:xfrm>
            <a:off x="5000625" y="3573413"/>
            <a:ext cx="3075208"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39" name="TextBox 38">
            <a:extLst>
              <a:ext uri="{FF2B5EF4-FFF2-40B4-BE49-F238E27FC236}">
                <a16:creationId xmlns:a16="http://schemas.microsoft.com/office/drawing/2014/main" id="{E3CBCC16-EA73-7B42-B9DE-244AE427B15B}"/>
              </a:ext>
            </a:extLst>
          </p:cNvPr>
          <p:cNvSpPr txBox="1"/>
          <p:nvPr userDrawn="1"/>
        </p:nvSpPr>
        <p:spPr>
          <a:xfrm>
            <a:off x="5536547" y="3702133"/>
            <a:ext cx="2504696" cy="461665"/>
          </a:xfrm>
          <a:prstGeom prst="rect">
            <a:avLst/>
          </a:prstGeom>
          <a:noFill/>
        </p:spPr>
        <p:txBody>
          <a:bodyPr wrap="square" rtlCol="0">
            <a:spAutoFit/>
          </a:bodyPr>
          <a:lstStyle/>
          <a:p>
            <a:r>
              <a:rPr lang="en-US" sz="2400" b="1" dirty="0">
                <a:solidFill>
                  <a:schemeClr val="tx1"/>
                </a:solidFill>
              </a:rPr>
              <a:t>Total expenses</a:t>
            </a:r>
          </a:p>
        </p:txBody>
      </p:sp>
      <p:sp>
        <p:nvSpPr>
          <p:cNvPr id="40" name="Rectangle 39">
            <a:extLst>
              <a:ext uri="{FF2B5EF4-FFF2-40B4-BE49-F238E27FC236}">
                <a16:creationId xmlns:a16="http://schemas.microsoft.com/office/drawing/2014/main" id="{2604A896-7B22-1448-9F88-D492F3855F77}"/>
              </a:ext>
            </a:extLst>
          </p:cNvPr>
          <p:cNvSpPr/>
          <p:nvPr userDrawn="1"/>
        </p:nvSpPr>
        <p:spPr>
          <a:xfrm>
            <a:off x="9105181" y="2654201"/>
            <a:ext cx="2475853" cy="76935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1" name="Rectangle 40">
            <a:extLst>
              <a:ext uri="{FF2B5EF4-FFF2-40B4-BE49-F238E27FC236}">
                <a16:creationId xmlns:a16="http://schemas.microsoft.com/office/drawing/2014/main" id="{97069AC8-CD38-9D43-994C-FAF252A24215}"/>
              </a:ext>
            </a:extLst>
          </p:cNvPr>
          <p:cNvSpPr/>
          <p:nvPr userDrawn="1"/>
        </p:nvSpPr>
        <p:spPr>
          <a:xfrm>
            <a:off x="9105181" y="1743720"/>
            <a:ext cx="2475852" cy="76935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TextBox 51">
            <a:extLst>
              <a:ext uri="{FF2B5EF4-FFF2-40B4-BE49-F238E27FC236}">
                <a16:creationId xmlns:a16="http://schemas.microsoft.com/office/drawing/2014/main" id="{6ACB3EA1-7CE2-0043-8E65-2E3874C338D0}"/>
              </a:ext>
            </a:extLst>
          </p:cNvPr>
          <p:cNvSpPr txBox="1"/>
          <p:nvPr userDrawn="1"/>
        </p:nvSpPr>
        <p:spPr>
          <a:xfrm>
            <a:off x="9184894" y="1805230"/>
            <a:ext cx="2172901" cy="630942"/>
          </a:xfrm>
          <a:prstGeom prst="rect">
            <a:avLst/>
          </a:prstGeom>
          <a:noFill/>
        </p:spPr>
        <p:txBody>
          <a:bodyPr wrap="square" rtlCol="0">
            <a:spAutoFit/>
          </a:bodyPr>
          <a:lstStyle/>
          <a:p>
            <a:r>
              <a:rPr lang="en-US" sz="1400" b="1" dirty="0">
                <a:solidFill>
                  <a:schemeClr val="bg1"/>
                </a:solidFill>
              </a:rPr>
              <a:t>Guaranteed income</a:t>
            </a:r>
            <a:br>
              <a:rPr lang="en-US" sz="1400" b="1" dirty="0">
                <a:solidFill>
                  <a:schemeClr val="bg1"/>
                </a:solidFill>
              </a:rPr>
            </a:br>
            <a:r>
              <a:rPr lang="en-US" sz="1050" dirty="0">
                <a:solidFill>
                  <a:schemeClr val="bg1"/>
                </a:solidFill>
              </a:rPr>
              <a:t>(Pension, annuities, Social Security, etc.)</a:t>
            </a:r>
          </a:p>
        </p:txBody>
      </p:sp>
      <p:sp>
        <p:nvSpPr>
          <p:cNvPr id="54" name="TextBox 53">
            <a:extLst>
              <a:ext uri="{FF2B5EF4-FFF2-40B4-BE49-F238E27FC236}">
                <a16:creationId xmlns:a16="http://schemas.microsoft.com/office/drawing/2014/main" id="{674974C5-045D-A745-97EA-EE5F24682FE1}"/>
              </a:ext>
            </a:extLst>
          </p:cNvPr>
          <p:cNvSpPr txBox="1"/>
          <p:nvPr userDrawn="1"/>
        </p:nvSpPr>
        <p:spPr>
          <a:xfrm>
            <a:off x="9198315" y="2715711"/>
            <a:ext cx="2159479" cy="684803"/>
          </a:xfrm>
          <a:prstGeom prst="rect">
            <a:avLst/>
          </a:prstGeom>
          <a:noFill/>
        </p:spPr>
        <p:txBody>
          <a:bodyPr wrap="square">
            <a:spAutoFit/>
          </a:bodyPr>
          <a:lstStyle/>
          <a:p>
            <a:r>
              <a:rPr lang="en-US" sz="1400" b="1" dirty="0">
                <a:solidFill>
                  <a:schemeClr val="bg1"/>
                </a:solidFill>
              </a:rPr>
              <a:t>Non-guaranteed </a:t>
            </a:r>
            <a:br>
              <a:rPr lang="en-US" sz="1400" b="1" dirty="0">
                <a:solidFill>
                  <a:schemeClr val="bg1"/>
                </a:solidFill>
              </a:rPr>
            </a:br>
            <a:r>
              <a:rPr lang="en-US" sz="1400" b="1" dirty="0">
                <a:solidFill>
                  <a:schemeClr val="bg1"/>
                </a:solidFill>
              </a:rPr>
              <a:t>income</a:t>
            </a:r>
            <a:br>
              <a:rPr lang="en-US" sz="1400" b="1" dirty="0">
                <a:solidFill>
                  <a:schemeClr val="bg1"/>
                </a:solidFill>
              </a:rPr>
            </a:br>
            <a:r>
              <a:rPr lang="en-US" sz="1050" dirty="0">
                <a:solidFill>
                  <a:schemeClr val="bg1"/>
                </a:solidFill>
              </a:rPr>
              <a:t>(Stocks, 401(k), IRA)</a:t>
            </a:r>
            <a:endParaRPr lang="en-US" sz="1400" dirty="0">
              <a:solidFill>
                <a:schemeClr val="bg1"/>
              </a:solidFill>
            </a:endParaRPr>
          </a:p>
        </p:txBody>
      </p:sp>
      <p:sp>
        <p:nvSpPr>
          <p:cNvPr id="55" name="TextBox 54">
            <a:extLst>
              <a:ext uri="{FF2B5EF4-FFF2-40B4-BE49-F238E27FC236}">
                <a16:creationId xmlns:a16="http://schemas.microsoft.com/office/drawing/2014/main" id="{8A554048-B36B-9949-8E15-DEB08F5E5D55}"/>
              </a:ext>
            </a:extLst>
          </p:cNvPr>
          <p:cNvSpPr txBox="1"/>
          <p:nvPr userDrawn="1"/>
        </p:nvSpPr>
        <p:spPr>
          <a:xfrm>
            <a:off x="8325206" y="2626257"/>
            <a:ext cx="716541" cy="1015663"/>
          </a:xfrm>
          <a:prstGeom prst="rect">
            <a:avLst/>
          </a:prstGeom>
          <a:noFill/>
        </p:spPr>
        <p:txBody>
          <a:bodyPr wrap="square" rtlCol="0">
            <a:spAutoFit/>
          </a:bodyPr>
          <a:lstStyle/>
          <a:p>
            <a:r>
              <a:rPr lang="en-US" sz="6000" dirty="0">
                <a:solidFill>
                  <a:schemeClr val="tx1"/>
                </a:solidFill>
              </a:rPr>
              <a:t>+</a:t>
            </a:r>
          </a:p>
        </p:txBody>
      </p:sp>
      <p:cxnSp>
        <p:nvCxnSpPr>
          <p:cNvPr id="57" name="Straight Connector 56">
            <a:extLst>
              <a:ext uri="{FF2B5EF4-FFF2-40B4-BE49-F238E27FC236}">
                <a16:creationId xmlns:a16="http://schemas.microsoft.com/office/drawing/2014/main" id="{FCA5890C-FEC4-244C-91EE-886ED67FE79C}"/>
              </a:ext>
            </a:extLst>
          </p:cNvPr>
          <p:cNvCxnSpPr/>
          <p:nvPr userDrawn="1"/>
        </p:nvCxnSpPr>
        <p:spPr>
          <a:xfrm>
            <a:off x="8505825" y="3573413"/>
            <a:ext cx="3075208"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60" name="TextBox 59">
            <a:extLst>
              <a:ext uri="{FF2B5EF4-FFF2-40B4-BE49-F238E27FC236}">
                <a16:creationId xmlns:a16="http://schemas.microsoft.com/office/drawing/2014/main" id="{19222F84-59D8-5642-A6D6-D4B83BAB8305}"/>
              </a:ext>
            </a:extLst>
          </p:cNvPr>
          <p:cNvSpPr txBox="1"/>
          <p:nvPr userDrawn="1"/>
        </p:nvSpPr>
        <p:spPr>
          <a:xfrm>
            <a:off x="9041747" y="3702133"/>
            <a:ext cx="2504696" cy="461665"/>
          </a:xfrm>
          <a:prstGeom prst="rect">
            <a:avLst/>
          </a:prstGeom>
          <a:noFill/>
        </p:spPr>
        <p:txBody>
          <a:bodyPr wrap="square" rtlCol="0">
            <a:spAutoFit/>
          </a:bodyPr>
          <a:lstStyle/>
          <a:p>
            <a:r>
              <a:rPr lang="en-US" sz="2400" b="1" dirty="0">
                <a:solidFill>
                  <a:schemeClr val="tx1"/>
                </a:solidFill>
              </a:rPr>
              <a:t>Total income</a:t>
            </a:r>
          </a:p>
        </p:txBody>
      </p:sp>
      <p:sp>
        <p:nvSpPr>
          <p:cNvPr id="61" name="TextBox 60">
            <a:extLst>
              <a:ext uri="{FF2B5EF4-FFF2-40B4-BE49-F238E27FC236}">
                <a16:creationId xmlns:a16="http://schemas.microsoft.com/office/drawing/2014/main" id="{969626B2-C2EA-A847-BF6A-D51386569050}"/>
              </a:ext>
            </a:extLst>
          </p:cNvPr>
          <p:cNvSpPr txBox="1"/>
          <p:nvPr userDrawn="1"/>
        </p:nvSpPr>
        <p:spPr>
          <a:xfrm>
            <a:off x="9528881" y="4643614"/>
            <a:ext cx="716541" cy="1015663"/>
          </a:xfrm>
          <a:prstGeom prst="rect">
            <a:avLst/>
          </a:prstGeom>
          <a:noFill/>
        </p:spPr>
        <p:txBody>
          <a:bodyPr wrap="square" rtlCol="0">
            <a:spAutoFit/>
          </a:bodyPr>
          <a:lstStyle/>
          <a:p>
            <a:r>
              <a:rPr lang="en-US" sz="6000" dirty="0">
                <a:solidFill>
                  <a:schemeClr val="tx1"/>
                </a:solidFill>
              </a:rPr>
              <a:t>=</a:t>
            </a:r>
          </a:p>
        </p:txBody>
      </p:sp>
    </p:spTree>
    <p:extLst>
      <p:ext uri="{BB962C8B-B14F-4D97-AF65-F5344CB8AC3E}">
        <p14:creationId xmlns:p14="http://schemas.microsoft.com/office/powerpoint/2010/main" val="31345216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BA_MarketVol">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6D5E8FD-3995-4748-8EC2-BAFC35E7D3E5}"/>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584ACBAC-14BC-40C6-9DC4-E072E42A52F6}"/>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C0705EDF-5401-4BE8-82BD-9F266045EAE0}"/>
              </a:ext>
            </a:extLst>
          </p:cNvPr>
          <p:cNvSpPr txBox="1">
            <a:spLocks/>
          </p:cNvSpPr>
          <p:nvPr userDrawn="1"/>
        </p:nvSpPr>
        <p:spPr>
          <a:xfrm>
            <a:off x="482112" y="1348277"/>
            <a:ext cx="3354556"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Market </a:t>
            </a:r>
          </a:p>
          <a:p>
            <a:pPr marL="0" indent="0">
              <a:buNone/>
            </a:pPr>
            <a:r>
              <a:rPr lang="en-US" sz="4400" dirty="0">
                <a:latin typeface="+mj-lt"/>
              </a:rPr>
              <a:t>Volatility</a:t>
            </a:r>
          </a:p>
        </p:txBody>
      </p:sp>
      <p:sp>
        <p:nvSpPr>
          <p:cNvPr id="9" name="TextBox 8">
            <a:extLst>
              <a:ext uri="{FF2B5EF4-FFF2-40B4-BE49-F238E27FC236}">
                <a16:creationId xmlns:a16="http://schemas.microsoft.com/office/drawing/2014/main" id="{DC565C75-D218-4FD9-B2FB-3E875FF493A3}"/>
              </a:ext>
            </a:extLst>
          </p:cNvPr>
          <p:cNvSpPr txBox="1"/>
          <p:nvPr userDrawn="1"/>
        </p:nvSpPr>
        <p:spPr>
          <a:xfrm>
            <a:off x="534169" y="3013418"/>
            <a:ext cx="2320400" cy="2807948"/>
          </a:xfrm>
          <a:prstGeom prst="rect">
            <a:avLst/>
          </a:prstGeom>
          <a:noFill/>
        </p:spPr>
        <p:txBody>
          <a:bodyPr wrap="square" rtlCol="0">
            <a:spAutoFit/>
          </a:bodyPr>
          <a:lstStyle/>
          <a:p>
            <a:pPr>
              <a:lnSpc>
                <a:spcPct val="114000"/>
              </a:lnSpc>
            </a:pPr>
            <a:r>
              <a:rPr lang="en-US" sz="1200" dirty="0"/>
              <a:t>Whether driven by political or economic uncertainty, volatility is a natural, inevitable (and sometimes even healthy) part of market cycles.</a:t>
            </a:r>
          </a:p>
          <a:p>
            <a:pPr>
              <a:lnSpc>
                <a:spcPct val="114000"/>
              </a:lnSpc>
            </a:pPr>
            <a:endParaRPr lang="en-US" sz="1200" dirty="0"/>
          </a:p>
          <a:p>
            <a:pPr>
              <a:lnSpc>
                <a:spcPct val="114000"/>
              </a:lnSpc>
            </a:pPr>
            <a:r>
              <a:rPr lang="en-US" sz="1200" dirty="0"/>
              <a:t>The markets have recovered from every shock, disaster, and recession</a:t>
            </a:r>
            <a:r>
              <a:rPr lang="en-US" sz="1200" dirty="0">
                <a:solidFill>
                  <a:schemeClr val="tx1"/>
                </a:solidFill>
              </a:rPr>
              <a:t>—</a:t>
            </a:r>
            <a:r>
              <a:rPr lang="en-US" sz="1200" dirty="0"/>
              <a:t>and staying the course and avoiding emotional decision-making helps investors stay on track.  </a:t>
            </a:r>
          </a:p>
          <a:p>
            <a:pPr>
              <a:lnSpc>
                <a:spcPct val="114000"/>
              </a:lnSpc>
            </a:pPr>
            <a:endParaRPr lang="en-US" sz="1200" dirty="0"/>
          </a:p>
        </p:txBody>
      </p:sp>
      <p:sp>
        <p:nvSpPr>
          <p:cNvPr id="19" name="TextBox 18">
            <a:extLst>
              <a:ext uri="{FF2B5EF4-FFF2-40B4-BE49-F238E27FC236}">
                <a16:creationId xmlns:a16="http://schemas.microsoft.com/office/drawing/2014/main" id="{D7F5E20E-3649-4404-8EA6-9C40DC111ACF}"/>
              </a:ext>
            </a:extLst>
          </p:cNvPr>
          <p:cNvSpPr txBox="1"/>
          <p:nvPr userDrawn="1"/>
        </p:nvSpPr>
        <p:spPr>
          <a:xfrm>
            <a:off x="3515242" y="1443741"/>
            <a:ext cx="8088085" cy="307777"/>
          </a:xfrm>
          <a:prstGeom prst="rect">
            <a:avLst/>
          </a:prstGeom>
          <a:noFill/>
        </p:spPr>
        <p:txBody>
          <a:bodyPr wrap="square" lIns="0" rtlCol="0">
            <a:spAutoFit/>
          </a:bodyPr>
          <a:lstStyle/>
          <a:p>
            <a:r>
              <a:rPr lang="en-US" sz="1400" dirty="0">
                <a:latin typeface="Georgia" panose="02040502050405020303" pitchFamily="18" charset="0"/>
              </a:rPr>
              <a:t>After every downturn, growth and recovery have followed.</a:t>
            </a:r>
          </a:p>
        </p:txBody>
      </p:sp>
      <p:sp>
        <p:nvSpPr>
          <p:cNvPr id="21" name="Rectangle 20">
            <a:extLst>
              <a:ext uri="{FF2B5EF4-FFF2-40B4-BE49-F238E27FC236}">
                <a16:creationId xmlns:a16="http://schemas.microsoft.com/office/drawing/2014/main" id="{E0D91D5E-490C-4EF2-BA62-30D3DEA9BD7C}"/>
              </a:ext>
            </a:extLst>
          </p:cNvPr>
          <p:cNvSpPr/>
          <p:nvPr userDrawn="1"/>
        </p:nvSpPr>
        <p:spPr>
          <a:xfrm>
            <a:off x="217167" y="5955140"/>
            <a:ext cx="11517632" cy="424732"/>
          </a:xfrm>
          <a:prstGeom prst="rect">
            <a:avLst/>
          </a:prstGeom>
        </p:spPr>
        <p:txBody>
          <a:bodyPr wrap="square">
            <a:spAutoFit/>
          </a:bodyPr>
          <a:lstStyle/>
          <a:p>
            <a:pPr eaLnBrk="0" hangingPunct="0">
              <a:lnSpc>
                <a:spcPct val="90000"/>
              </a:lnSpc>
            </a:pPr>
            <a:r>
              <a:rPr lang="en-US" sz="800" dirty="0">
                <a:latin typeface="+mn-lt"/>
                <a:cs typeface="Tahoma"/>
              </a:rPr>
              <a:t>Source: </a:t>
            </a:r>
            <a:r>
              <a:rPr lang="en-US" altLang="en-US" sz="800" dirty="0"/>
              <a:t>Morningstar, 12/31/17. This information is for illustrative purposes only and not indicative of any investment. The Standard &amp; Poor’s 500® Index is an unmanaged index considered to be representative of the U.S. stock market in general. Prices of common stocks will fluctuate and may involve loss of principal when redeemed. The National Bureau of Economic Research was used for the recessionary period information. An investor cannot invest directly in an index. Past performance is no guarantee of future results.</a:t>
            </a:r>
            <a:endParaRPr lang="en-US" sz="800" dirty="0">
              <a:cs typeface="Tahoma"/>
            </a:endParaRPr>
          </a:p>
        </p:txBody>
      </p:sp>
      <p:sp>
        <p:nvSpPr>
          <p:cNvPr id="68" name="Text Placeholder 1">
            <a:extLst>
              <a:ext uri="{FF2B5EF4-FFF2-40B4-BE49-F238E27FC236}">
                <a16:creationId xmlns:a16="http://schemas.microsoft.com/office/drawing/2014/main" id="{CA3F2257-DAA6-472C-8B4D-A173F85E4468}"/>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MARKET FACTORS</a:t>
            </a:r>
          </a:p>
        </p:txBody>
      </p:sp>
      <p:sp>
        <p:nvSpPr>
          <p:cNvPr id="69" name="Text Placeholder 1">
            <a:extLst>
              <a:ext uri="{FF2B5EF4-FFF2-40B4-BE49-F238E27FC236}">
                <a16:creationId xmlns:a16="http://schemas.microsoft.com/office/drawing/2014/main" id="{D1F2AE30-5487-41C1-BF44-616D78089072}"/>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13" name="Rectangle 12">
            <a:extLst>
              <a:ext uri="{FF2B5EF4-FFF2-40B4-BE49-F238E27FC236}">
                <a16:creationId xmlns:a16="http://schemas.microsoft.com/office/drawing/2014/main" id="{5FF2AEE4-3170-B74E-883D-63616ECC1AD7}"/>
              </a:ext>
            </a:extLst>
          </p:cNvPr>
          <p:cNvSpPr/>
          <p:nvPr userDrawn="1"/>
        </p:nvSpPr>
        <p:spPr>
          <a:xfrm>
            <a:off x="3515242" y="1824378"/>
            <a:ext cx="7958771" cy="3799217"/>
          </a:xfrm>
          <a:prstGeom prst="rect">
            <a:avLst/>
          </a:prstGeom>
          <a:solidFill>
            <a:schemeClr val="bg1">
              <a:lumMod val="95000"/>
            </a:schemeClr>
          </a:solidFill>
          <a:ln>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Down Arrow 1">
            <a:extLst>
              <a:ext uri="{FF2B5EF4-FFF2-40B4-BE49-F238E27FC236}">
                <a16:creationId xmlns:a16="http://schemas.microsoft.com/office/drawing/2014/main" id="{0241A775-2EB7-A341-9E84-FD3005CC354B}"/>
              </a:ext>
            </a:extLst>
          </p:cNvPr>
          <p:cNvSpPr/>
          <p:nvPr userDrawn="1"/>
        </p:nvSpPr>
        <p:spPr>
          <a:xfrm rot="10800000">
            <a:off x="5307816" y="2027347"/>
            <a:ext cx="380804" cy="1838462"/>
          </a:xfrm>
          <a:prstGeom prst="downArrow">
            <a:avLst>
              <a:gd name="adj1" fmla="val 50000"/>
              <a:gd name="adj2" fmla="val 5357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Down Arrow 72">
            <a:extLst>
              <a:ext uri="{FF2B5EF4-FFF2-40B4-BE49-F238E27FC236}">
                <a16:creationId xmlns:a16="http://schemas.microsoft.com/office/drawing/2014/main" id="{711B31BE-EB48-EF48-B895-1EB2F4C7EF68}"/>
              </a:ext>
            </a:extLst>
          </p:cNvPr>
          <p:cNvSpPr/>
          <p:nvPr userDrawn="1"/>
        </p:nvSpPr>
        <p:spPr>
          <a:xfrm rot="10800000">
            <a:off x="6932502" y="3187297"/>
            <a:ext cx="380804" cy="678512"/>
          </a:xfrm>
          <a:prstGeom prst="downArrow">
            <a:avLst>
              <a:gd name="adj1" fmla="val 50000"/>
              <a:gd name="adj2" fmla="val 5357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Down Arrow 73">
            <a:extLst>
              <a:ext uri="{FF2B5EF4-FFF2-40B4-BE49-F238E27FC236}">
                <a16:creationId xmlns:a16="http://schemas.microsoft.com/office/drawing/2014/main" id="{EE7AC6CB-03AC-9446-97BF-91B7FE699A72}"/>
              </a:ext>
            </a:extLst>
          </p:cNvPr>
          <p:cNvSpPr/>
          <p:nvPr userDrawn="1"/>
        </p:nvSpPr>
        <p:spPr>
          <a:xfrm rot="10800000">
            <a:off x="8217295" y="2565587"/>
            <a:ext cx="380804" cy="1300222"/>
          </a:xfrm>
          <a:prstGeom prst="downArrow">
            <a:avLst>
              <a:gd name="adj1" fmla="val 50000"/>
              <a:gd name="adj2" fmla="val 5357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Down Arrow 74">
            <a:extLst>
              <a:ext uri="{FF2B5EF4-FFF2-40B4-BE49-F238E27FC236}">
                <a16:creationId xmlns:a16="http://schemas.microsoft.com/office/drawing/2014/main" id="{6696A610-B137-6640-BDAF-FE8475037E06}"/>
              </a:ext>
            </a:extLst>
          </p:cNvPr>
          <p:cNvSpPr/>
          <p:nvPr userDrawn="1"/>
        </p:nvSpPr>
        <p:spPr>
          <a:xfrm rot="10800000">
            <a:off x="9841982" y="2847471"/>
            <a:ext cx="380804" cy="1018337"/>
          </a:xfrm>
          <a:prstGeom prst="downArrow">
            <a:avLst>
              <a:gd name="adj1" fmla="val 50000"/>
              <a:gd name="adj2" fmla="val 5357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Down Arrow 75">
            <a:extLst>
              <a:ext uri="{FF2B5EF4-FFF2-40B4-BE49-F238E27FC236}">
                <a16:creationId xmlns:a16="http://schemas.microsoft.com/office/drawing/2014/main" id="{62924F49-AE5A-9F4B-A1F7-7501F65233A1}"/>
              </a:ext>
            </a:extLst>
          </p:cNvPr>
          <p:cNvSpPr/>
          <p:nvPr userDrawn="1"/>
        </p:nvSpPr>
        <p:spPr>
          <a:xfrm rot="10800000">
            <a:off x="10827001" y="2941108"/>
            <a:ext cx="380804" cy="924699"/>
          </a:xfrm>
          <a:prstGeom prst="downArrow">
            <a:avLst>
              <a:gd name="adj1" fmla="val 50000"/>
              <a:gd name="adj2" fmla="val 5357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Down Arrow 76">
            <a:extLst>
              <a:ext uri="{FF2B5EF4-FFF2-40B4-BE49-F238E27FC236}">
                <a16:creationId xmlns:a16="http://schemas.microsoft.com/office/drawing/2014/main" id="{4643D129-0433-A34E-A40D-9F8E2E8F947C}"/>
              </a:ext>
            </a:extLst>
          </p:cNvPr>
          <p:cNvSpPr/>
          <p:nvPr userDrawn="1"/>
        </p:nvSpPr>
        <p:spPr>
          <a:xfrm>
            <a:off x="4615165" y="3872515"/>
            <a:ext cx="380804" cy="1507556"/>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8" name="Down Arrow 77">
            <a:extLst>
              <a:ext uri="{FF2B5EF4-FFF2-40B4-BE49-F238E27FC236}">
                <a16:creationId xmlns:a16="http://schemas.microsoft.com/office/drawing/2014/main" id="{D69296C2-3698-254B-BF7E-309CCEDE2B93}"/>
              </a:ext>
            </a:extLst>
          </p:cNvPr>
          <p:cNvSpPr/>
          <p:nvPr userDrawn="1"/>
        </p:nvSpPr>
        <p:spPr>
          <a:xfrm>
            <a:off x="4268475" y="3872515"/>
            <a:ext cx="380804" cy="850584"/>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 name="Down Arrow 78">
            <a:extLst>
              <a:ext uri="{FF2B5EF4-FFF2-40B4-BE49-F238E27FC236}">
                <a16:creationId xmlns:a16="http://schemas.microsoft.com/office/drawing/2014/main" id="{A3D00C37-373B-714D-9F6A-88F2A775E715}"/>
              </a:ext>
            </a:extLst>
          </p:cNvPr>
          <p:cNvSpPr/>
          <p:nvPr userDrawn="1"/>
        </p:nvSpPr>
        <p:spPr>
          <a:xfrm>
            <a:off x="4961855" y="3872515"/>
            <a:ext cx="380804" cy="271599"/>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Down Arrow 79">
            <a:extLst>
              <a:ext uri="{FF2B5EF4-FFF2-40B4-BE49-F238E27FC236}">
                <a16:creationId xmlns:a16="http://schemas.microsoft.com/office/drawing/2014/main" id="{7170B291-6D89-6F46-A107-ABD8EDEAEA5A}"/>
              </a:ext>
            </a:extLst>
          </p:cNvPr>
          <p:cNvSpPr/>
          <p:nvPr userDrawn="1"/>
        </p:nvSpPr>
        <p:spPr>
          <a:xfrm>
            <a:off x="3942178" y="3872515"/>
            <a:ext cx="380804" cy="271599"/>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Down Arrow 80">
            <a:extLst>
              <a:ext uri="{FF2B5EF4-FFF2-40B4-BE49-F238E27FC236}">
                <a16:creationId xmlns:a16="http://schemas.microsoft.com/office/drawing/2014/main" id="{2DC3428B-29F3-344A-8FBD-2CB646EAD87F}"/>
              </a:ext>
            </a:extLst>
          </p:cNvPr>
          <p:cNvSpPr/>
          <p:nvPr userDrawn="1"/>
        </p:nvSpPr>
        <p:spPr>
          <a:xfrm>
            <a:off x="6233053" y="3872515"/>
            <a:ext cx="380804" cy="327595"/>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Down Arrow 81">
            <a:extLst>
              <a:ext uri="{FF2B5EF4-FFF2-40B4-BE49-F238E27FC236}">
                <a16:creationId xmlns:a16="http://schemas.microsoft.com/office/drawing/2014/main" id="{6AA439E5-6838-B844-AB03-25B66B1EFAFD}"/>
              </a:ext>
            </a:extLst>
          </p:cNvPr>
          <p:cNvSpPr/>
          <p:nvPr userDrawn="1"/>
        </p:nvSpPr>
        <p:spPr>
          <a:xfrm>
            <a:off x="6579744" y="3872515"/>
            <a:ext cx="380804" cy="367662"/>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Down Arrow 82">
            <a:extLst>
              <a:ext uri="{FF2B5EF4-FFF2-40B4-BE49-F238E27FC236}">
                <a16:creationId xmlns:a16="http://schemas.microsoft.com/office/drawing/2014/main" id="{45496AFE-E1E5-1449-86F4-13DD63E5170D}"/>
              </a:ext>
            </a:extLst>
          </p:cNvPr>
          <p:cNvSpPr/>
          <p:nvPr userDrawn="1"/>
        </p:nvSpPr>
        <p:spPr>
          <a:xfrm>
            <a:off x="7524645" y="3872515"/>
            <a:ext cx="380804" cy="501674"/>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4" name="Down Arrow 83">
            <a:extLst>
              <a:ext uri="{FF2B5EF4-FFF2-40B4-BE49-F238E27FC236}">
                <a16:creationId xmlns:a16="http://schemas.microsoft.com/office/drawing/2014/main" id="{30E54C1A-28B2-D74A-9F2D-70A61EDC556D}"/>
              </a:ext>
            </a:extLst>
          </p:cNvPr>
          <p:cNvSpPr/>
          <p:nvPr userDrawn="1"/>
        </p:nvSpPr>
        <p:spPr>
          <a:xfrm>
            <a:off x="7871335" y="3872515"/>
            <a:ext cx="380804" cy="905402"/>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5" name="Down Arrow 84">
            <a:extLst>
              <a:ext uri="{FF2B5EF4-FFF2-40B4-BE49-F238E27FC236}">
                <a16:creationId xmlns:a16="http://schemas.microsoft.com/office/drawing/2014/main" id="{DCEC99F1-BECB-814E-9EEB-F220D2C9429A}"/>
              </a:ext>
            </a:extLst>
          </p:cNvPr>
          <p:cNvSpPr/>
          <p:nvPr userDrawn="1"/>
        </p:nvSpPr>
        <p:spPr>
          <a:xfrm>
            <a:off x="9482426" y="3872514"/>
            <a:ext cx="380804" cy="794533"/>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Down Arrow 85">
            <a:extLst>
              <a:ext uri="{FF2B5EF4-FFF2-40B4-BE49-F238E27FC236}">
                <a16:creationId xmlns:a16="http://schemas.microsoft.com/office/drawing/2014/main" id="{8DB95754-B8F7-504C-8F91-B20F4BD24A31}"/>
              </a:ext>
            </a:extLst>
          </p:cNvPr>
          <p:cNvSpPr/>
          <p:nvPr userDrawn="1"/>
        </p:nvSpPr>
        <p:spPr>
          <a:xfrm>
            <a:off x="9149331" y="3872515"/>
            <a:ext cx="380804" cy="410098"/>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7" name="Down Arrow 86">
            <a:extLst>
              <a:ext uri="{FF2B5EF4-FFF2-40B4-BE49-F238E27FC236}">
                <a16:creationId xmlns:a16="http://schemas.microsoft.com/office/drawing/2014/main" id="{F42DD65D-1122-D540-A508-CA96D587452A}"/>
              </a:ext>
            </a:extLst>
          </p:cNvPr>
          <p:cNvSpPr/>
          <p:nvPr userDrawn="1"/>
        </p:nvSpPr>
        <p:spPr>
          <a:xfrm>
            <a:off x="8816236" y="3872515"/>
            <a:ext cx="380804" cy="307767"/>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Down Arrow 87">
            <a:extLst>
              <a:ext uri="{FF2B5EF4-FFF2-40B4-BE49-F238E27FC236}">
                <a16:creationId xmlns:a16="http://schemas.microsoft.com/office/drawing/2014/main" id="{02F66346-3E0A-8442-A2B2-CA1C7E6AABE0}"/>
              </a:ext>
            </a:extLst>
          </p:cNvPr>
          <p:cNvSpPr/>
          <p:nvPr userDrawn="1"/>
        </p:nvSpPr>
        <p:spPr>
          <a:xfrm>
            <a:off x="10440922" y="3872515"/>
            <a:ext cx="380804" cy="1289850"/>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riangle 11">
            <a:extLst>
              <a:ext uri="{FF2B5EF4-FFF2-40B4-BE49-F238E27FC236}">
                <a16:creationId xmlns:a16="http://schemas.microsoft.com/office/drawing/2014/main" id="{6E918D1C-5B46-B74C-9FE6-59409F270B93}"/>
              </a:ext>
            </a:extLst>
          </p:cNvPr>
          <p:cNvSpPr/>
          <p:nvPr userDrawn="1"/>
        </p:nvSpPr>
        <p:spPr>
          <a:xfrm rot="10800000">
            <a:off x="6040017" y="3872515"/>
            <a:ext cx="142332" cy="60789"/>
          </a:xfrm>
          <a:prstGeom prst="triangl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023E88C6-B723-4B7B-B2C3-9003A680843E}"/>
              </a:ext>
            </a:extLst>
          </p:cNvPr>
          <p:cNvSpPr txBox="1"/>
          <p:nvPr userDrawn="1"/>
        </p:nvSpPr>
        <p:spPr>
          <a:xfrm>
            <a:off x="5250664" y="1867049"/>
            <a:ext cx="504681" cy="138499"/>
          </a:xfrm>
          <a:prstGeom prst="rect">
            <a:avLst/>
          </a:prstGeom>
          <a:noFill/>
        </p:spPr>
        <p:txBody>
          <a:bodyPr wrap="square" lIns="0" tIns="0" rIns="0" bIns="0" rtlCol="0">
            <a:spAutoFit/>
          </a:bodyPr>
          <a:lstStyle/>
          <a:p>
            <a:pPr algn="ctr"/>
            <a:r>
              <a:rPr lang="en-US" sz="900" dirty="0"/>
              <a:t>53.99%</a:t>
            </a:r>
          </a:p>
        </p:txBody>
      </p:sp>
      <p:sp>
        <p:nvSpPr>
          <p:cNvPr id="23" name="TextBox 22">
            <a:extLst>
              <a:ext uri="{FF2B5EF4-FFF2-40B4-BE49-F238E27FC236}">
                <a16:creationId xmlns:a16="http://schemas.microsoft.com/office/drawing/2014/main" id="{133ECEF0-F0A0-4BE2-B1DE-BD6D903CEC21}"/>
              </a:ext>
            </a:extLst>
          </p:cNvPr>
          <p:cNvSpPr txBox="1"/>
          <p:nvPr userDrawn="1"/>
        </p:nvSpPr>
        <p:spPr>
          <a:xfrm rot="16200000">
            <a:off x="5137011" y="3399492"/>
            <a:ext cx="712033" cy="131794"/>
          </a:xfrm>
          <a:prstGeom prst="rect">
            <a:avLst/>
          </a:prstGeom>
          <a:noFill/>
        </p:spPr>
        <p:txBody>
          <a:bodyPr wrap="square" lIns="0" tIns="0" rIns="0" bIns="0" rtlCol="0">
            <a:spAutoFit/>
          </a:bodyPr>
          <a:lstStyle/>
          <a:p>
            <a:r>
              <a:rPr lang="en-US" sz="800" dirty="0">
                <a:solidFill>
                  <a:schemeClr val="bg1"/>
                </a:solidFill>
              </a:rPr>
              <a:t>1933</a:t>
            </a:r>
          </a:p>
        </p:txBody>
      </p:sp>
      <p:sp>
        <p:nvSpPr>
          <p:cNvPr id="24" name="TextBox 23">
            <a:extLst>
              <a:ext uri="{FF2B5EF4-FFF2-40B4-BE49-F238E27FC236}">
                <a16:creationId xmlns:a16="http://schemas.microsoft.com/office/drawing/2014/main" id="{C739AC8D-4C05-483E-A175-9CC3937BE24B}"/>
              </a:ext>
            </a:extLst>
          </p:cNvPr>
          <p:cNvSpPr txBox="1"/>
          <p:nvPr userDrawn="1"/>
        </p:nvSpPr>
        <p:spPr>
          <a:xfrm rot="16200000">
            <a:off x="4795365" y="4203604"/>
            <a:ext cx="712033" cy="115319"/>
          </a:xfrm>
          <a:prstGeom prst="rect">
            <a:avLst/>
          </a:prstGeom>
          <a:noFill/>
        </p:spPr>
        <p:txBody>
          <a:bodyPr wrap="square" lIns="0" tIns="0" rIns="0" bIns="0" rtlCol="0">
            <a:spAutoFit/>
          </a:bodyPr>
          <a:lstStyle/>
          <a:p>
            <a:pPr algn="r"/>
            <a:r>
              <a:rPr lang="en-US" sz="700" dirty="0">
                <a:solidFill>
                  <a:schemeClr val="bg1"/>
                </a:solidFill>
              </a:rPr>
              <a:t>1932</a:t>
            </a:r>
          </a:p>
        </p:txBody>
      </p:sp>
      <p:sp>
        <p:nvSpPr>
          <p:cNvPr id="26" name="TextBox 25">
            <a:extLst>
              <a:ext uri="{FF2B5EF4-FFF2-40B4-BE49-F238E27FC236}">
                <a16:creationId xmlns:a16="http://schemas.microsoft.com/office/drawing/2014/main" id="{30EA8D8A-3DA7-4D90-B1DF-41D861847659}"/>
              </a:ext>
            </a:extLst>
          </p:cNvPr>
          <p:cNvSpPr txBox="1"/>
          <p:nvPr userDrawn="1"/>
        </p:nvSpPr>
        <p:spPr>
          <a:xfrm>
            <a:off x="4876834" y="4174970"/>
            <a:ext cx="554371" cy="138499"/>
          </a:xfrm>
          <a:prstGeom prst="rect">
            <a:avLst/>
          </a:prstGeom>
          <a:noFill/>
        </p:spPr>
        <p:txBody>
          <a:bodyPr wrap="square" lIns="0" tIns="0" rIns="0" bIns="0" rtlCol="0">
            <a:spAutoFit/>
          </a:bodyPr>
          <a:lstStyle/>
          <a:p>
            <a:pPr algn="ctr"/>
            <a:r>
              <a:rPr lang="en-US" sz="900" dirty="0"/>
              <a:t>-8.19%</a:t>
            </a:r>
          </a:p>
        </p:txBody>
      </p:sp>
      <p:sp>
        <p:nvSpPr>
          <p:cNvPr id="27" name="TextBox 26">
            <a:extLst>
              <a:ext uri="{FF2B5EF4-FFF2-40B4-BE49-F238E27FC236}">
                <a16:creationId xmlns:a16="http://schemas.microsoft.com/office/drawing/2014/main" id="{0B45F4D7-6AAB-4585-AA6D-45E2E67E8E6A}"/>
              </a:ext>
            </a:extLst>
          </p:cNvPr>
          <p:cNvSpPr txBox="1"/>
          <p:nvPr userDrawn="1"/>
        </p:nvSpPr>
        <p:spPr>
          <a:xfrm>
            <a:off x="4536000" y="5419263"/>
            <a:ext cx="537972" cy="138499"/>
          </a:xfrm>
          <a:prstGeom prst="rect">
            <a:avLst/>
          </a:prstGeom>
          <a:noFill/>
        </p:spPr>
        <p:txBody>
          <a:bodyPr wrap="square" lIns="0" tIns="0" rIns="0" bIns="0" rtlCol="0">
            <a:spAutoFit/>
          </a:bodyPr>
          <a:lstStyle/>
          <a:p>
            <a:pPr algn="ctr"/>
            <a:r>
              <a:rPr lang="en-US" sz="900" dirty="0"/>
              <a:t>-43.34%</a:t>
            </a:r>
          </a:p>
        </p:txBody>
      </p:sp>
      <p:sp>
        <p:nvSpPr>
          <p:cNvPr id="28" name="TextBox 27">
            <a:extLst>
              <a:ext uri="{FF2B5EF4-FFF2-40B4-BE49-F238E27FC236}">
                <a16:creationId xmlns:a16="http://schemas.microsoft.com/office/drawing/2014/main" id="{377B8D54-B2A2-4F81-BE62-5AE9E24985E5}"/>
              </a:ext>
            </a:extLst>
          </p:cNvPr>
          <p:cNvSpPr txBox="1"/>
          <p:nvPr userDrawn="1"/>
        </p:nvSpPr>
        <p:spPr>
          <a:xfrm>
            <a:off x="4163047" y="4755941"/>
            <a:ext cx="591553" cy="138499"/>
          </a:xfrm>
          <a:prstGeom prst="rect">
            <a:avLst/>
          </a:prstGeom>
          <a:noFill/>
        </p:spPr>
        <p:txBody>
          <a:bodyPr wrap="square" lIns="0" tIns="0" rIns="0" bIns="0" rtlCol="0">
            <a:spAutoFit/>
          </a:bodyPr>
          <a:lstStyle/>
          <a:p>
            <a:pPr algn="ctr"/>
            <a:r>
              <a:rPr lang="en-US" sz="900" dirty="0"/>
              <a:t>-24.90%</a:t>
            </a:r>
          </a:p>
        </p:txBody>
      </p:sp>
      <p:sp>
        <p:nvSpPr>
          <p:cNvPr id="29" name="TextBox 28">
            <a:extLst>
              <a:ext uri="{FF2B5EF4-FFF2-40B4-BE49-F238E27FC236}">
                <a16:creationId xmlns:a16="http://schemas.microsoft.com/office/drawing/2014/main" id="{1D95AC6E-7DD5-4C09-B6B0-72D956AD04F2}"/>
              </a:ext>
            </a:extLst>
          </p:cNvPr>
          <p:cNvSpPr txBox="1"/>
          <p:nvPr userDrawn="1"/>
        </p:nvSpPr>
        <p:spPr>
          <a:xfrm rot="16200000">
            <a:off x="3851136" y="4119184"/>
            <a:ext cx="543195" cy="115319"/>
          </a:xfrm>
          <a:prstGeom prst="rect">
            <a:avLst/>
          </a:prstGeom>
          <a:noFill/>
        </p:spPr>
        <p:txBody>
          <a:bodyPr wrap="square" lIns="0" tIns="0" rIns="0" bIns="0" rtlCol="0">
            <a:spAutoFit/>
          </a:bodyPr>
          <a:lstStyle/>
          <a:p>
            <a:pPr algn="r"/>
            <a:r>
              <a:rPr lang="en-US" sz="700" dirty="0">
                <a:solidFill>
                  <a:schemeClr val="bg1"/>
                </a:solidFill>
              </a:rPr>
              <a:t>1929</a:t>
            </a:r>
          </a:p>
        </p:txBody>
      </p:sp>
      <p:sp>
        <p:nvSpPr>
          <p:cNvPr id="30" name="TextBox 29">
            <a:extLst>
              <a:ext uri="{FF2B5EF4-FFF2-40B4-BE49-F238E27FC236}">
                <a16:creationId xmlns:a16="http://schemas.microsoft.com/office/drawing/2014/main" id="{097356BD-23F4-4F1C-AF28-86FFA144A3DC}"/>
              </a:ext>
            </a:extLst>
          </p:cNvPr>
          <p:cNvSpPr txBox="1"/>
          <p:nvPr userDrawn="1"/>
        </p:nvSpPr>
        <p:spPr>
          <a:xfrm>
            <a:off x="3925175" y="4175864"/>
            <a:ext cx="405125" cy="138499"/>
          </a:xfrm>
          <a:prstGeom prst="rect">
            <a:avLst/>
          </a:prstGeom>
          <a:noFill/>
        </p:spPr>
        <p:txBody>
          <a:bodyPr wrap="square" lIns="0" tIns="0" rIns="0" bIns="0" rtlCol="0">
            <a:spAutoFit/>
          </a:bodyPr>
          <a:lstStyle/>
          <a:p>
            <a:pPr algn="ctr"/>
            <a:r>
              <a:rPr lang="en-US" sz="900" dirty="0"/>
              <a:t>-8.42%</a:t>
            </a:r>
          </a:p>
        </p:txBody>
      </p:sp>
      <p:sp>
        <p:nvSpPr>
          <p:cNvPr id="31" name="TextBox 30">
            <a:extLst>
              <a:ext uri="{FF2B5EF4-FFF2-40B4-BE49-F238E27FC236}">
                <a16:creationId xmlns:a16="http://schemas.microsoft.com/office/drawing/2014/main" id="{7C952279-B6FD-44AC-A06E-8D70EA88D685}"/>
              </a:ext>
            </a:extLst>
          </p:cNvPr>
          <p:cNvSpPr txBox="1"/>
          <p:nvPr userDrawn="1"/>
        </p:nvSpPr>
        <p:spPr>
          <a:xfrm rot="16200000">
            <a:off x="4181565" y="4117299"/>
            <a:ext cx="543195" cy="131794"/>
          </a:xfrm>
          <a:prstGeom prst="rect">
            <a:avLst/>
          </a:prstGeom>
          <a:noFill/>
        </p:spPr>
        <p:txBody>
          <a:bodyPr wrap="square" lIns="0" tIns="0" rIns="0" bIns="0" rtlCol="0">
            <a:spAutoFit/>
          </a:bodyPr>
          <a:lstStyle/>
          <a:p>
            <a:pPr algn="r"/>
            <a:r>
              <a:rPr lang="en-US" sz="800" dirty="0">
                <a:solidFill>
                  <a:schemeClr val="bg1"/>
                </a:solidFill>
              </a:rPr>
              <a:t>1930</a:t>
            </a:r>
          </a:p>
        </p:txBody>
      </p:sp>
      <p:sp>
        <p:nvSpPr>
          <p:cNvPr id="33" name="TextBox 32">
            <a:extLst>
              <a:ext uri="{FF2B5EF4-FFF2-40B4-BE49-F238E27FC236}">
                <a16:creationId xmlns:a16="http://schemas.microsoft.com/office/drawing/2014/main" id="{AFA1F11D-D013-4529-B36E-0FFD087FE8E5}"/>
              </a:ext>
            </a:extLst>
          </p:cNvPr>
          <p:cNvSpPr txBox="1"/>
          <p:nvPr userDrawn="1"/>
        </p:nvSpPr>
        <p:spPr>
          <a:xfrm>
            <a:off x="3961108" y="3546695"/>
            <a:ext cx="855346" cy="246221"/>
          </a:xfrm>
          <a:prstGeom prst="rect">
            <a:avLst/>
          </a:prstGeom>
          <a:noFill/>
        </p:spPr>
        <p:txBody>
          <a:bodyPr wrap="square" lIns="0" tIns="0" rIns="0" bIns="0" rtlCol="0">
            <a:spAutoFit/>
          </a:bodyPr>
          <a:lstStyle/>
          <a:p>
            <a:r>
              <a:rPr lang="en-US" sz="800" b="1" dirty="0">
                <a:latin typeface="Georgia" panose="02040502050405020303" pitchFamily="18" charset="0"/>
              </a:rPr>
              <a:t>Great Depression</a:t>
            </a:r>
          </a:p>
        </p:txBody>
      </p:sp>
      <p:sp>
        <p:nvSpPr>
          <p:cNvPr id="34" name="TextBox 33">
            <a:extLst>
              <a:ext uri="{FF2B5EF4-FFF2-40B4-BE49-F238E27FC236}">
                <a16:creationId xmlns:a16="http://schemas.microsoft.com/office/drawing/2014/main" id="{76A19100-CAFA-416F-9272-D7759BE58D6B}"/>
              </a:ext>
            </a:extLst>
          </p:cNvPr>
          <p:cNvSpPr txBox="1"/>
          <p:nvPr userDrawn="1"/>
        </p:nvSpPr>
        <p:spPr>
          <a:xfrm>
            <a:off x="5920854" y="3685195"/>
            <a:ext cx="855346" cy="123111"/>
          </a:xfrm>
          <a:prstGeom prst="rect">
            <a:avLst/>
          </a:prstGeom>
          <a:noFill/>
        </p:spPr>
        <p:txBody>
          <a:bodyPr wrap="square" lIns="0" tIns="0" rIns="0" bIns="0" rtlCol="0">
            <a:spAutoFit/>
          </a:bodyPr>
          <a:lstStyle/>
          <a:p>
            <a:r>
              <a:rPr lang="en-US" sz="800" b="1" dirty="0">
                <a:latin typeface="Georgia" panose="02040502050405020303" pitchFamily="18" charset="0"/>
              </a:rPr>
              <a:t>WWII</a:t>
            </a:r>
          </a:p>
        </p:txBody>
      </p:sp>
      <p:sp>
        <p:nvSpPr>
          <p:cNvPr id="35" name="TextBox 34">
            <a:extLst>
              <a:ext uri="{FF2B5EF4-FFF2-40B4-BE49-F238E27FC236}">
                <a16:creationId xmlns:a16="http://schemas.microsoft.com/office/drawing/2014/main" id="{3BECF538-EA1D-4EA5-96A6-D3A75E7BD209}"/>
              </a:ext>
            </a:extLst>
          </p:cNvPr>
          <p:cNvSpPr txBox="1"/>
          <p:nvPr userDrawn="1"/>
        </p:nvSpPr>
        <p:spPr>
          <a:xfrm>
            <a:off x="7521996" y="3685195"/>
            <a:ext cx="652684" cy="123111"/>
          </a:xfrm>
          <a:prstGeom prst="rect">
            <a:avLst/>
          </a:prstGeom>
          <a:noFill/>
        </p:spPr>
        <p:txBody>
          <a:bodyPr wrap="square" lIns="0" tIns="0" rIns="0" bIns="0" rtlCol="0">
            <a:spAutoFit/>
          </a:bodyPr>
          <a:lstStyle/>
          <a:p>
            <a:r>
              <a:rPr lang="en-US" sz="800" b="1" dirty="0">
                <a:latin typeface="Georgia" panose="02040502050405020303" pitchFamily="18" charset="0"/>
              </a:rPr>
              <a:t>Oil Crisis</a:t>
            </a:r>
          </a:p>
        </p:txBody>
      </p:sp>
      <p:sp>
        <p:nvSpPr>
          <p:cNvPr id="36" name="TextBox 35">
            <a:extLst>
              <a:ext uri="{FF2B5EF4-FFF2-40B4-BE49-F238E27FC236}">
                <a16:creationId xmlns:a16="http://schemas.microsoft.com/office/drawing/2014/main" id="{1B932D14-CD51-4495-A314-2215E76E2A98}"/>
              </a:ext>
            </a:extLst>
          </p:cNvPr>
          <p:cNvSpPr txBox="1"/>
          <p:nvPr userDrawn="1"/>
        </p:nvSpPr>
        <p:spPr>
          <a:xfrm>
            <a:off x="8786458" y="3685195"/>
            <a:ext cx="949256" cy="123111"/>
          </a:xfrm>
          <a:prstGeom prst="rect">
            <a:avLst/>
          </a:prstGeom>
          <a:noFill/>
        </p:spPr>
        <p:txBody>
          <a:bodyPr wrap="square" lIns="0" tIns="0" rIns="0" bIns="0" rtlCol="0">
            <a:spAutoFit/>
          </a:bodyPr>
          <a:lstStyle/>
          <a:p>
            <a:r>
              <a:rPr lang="en-US" sz="800" b="1" dirty="0">
                <a:latin typeface="Georgia" panose="02040502050405020303" pitchFamily="18" charset="0"/>
              </a:rPr>
              <a:t>Tech Bubble</a:t>
            </a:r>
          </a:p>
        </p:txBody>
      </p:sp>
      <p:sp>
        <p:nvSpPr>
          <p:cNvPr id="37" name="TextBox 36">
            <a:extLst>
              <a:ext uri="{FF2B5EF4-FFF2-40B4-BE49-F238E27FC236}">
                <a16:creationId xmlns:a16="http://schemas.microsoft.com/office/drawing/2014/main" id="{D8C08A63-FEA1-4BD8-9F3A-B72C9E47A2A8}"/>
              </a:ext>
            </a:extLst>
          </p:cNvPr>
          <p:cNvSpPr txBox="1"/>
          <p:nvPr userDrawn="1"/>
        </p:nvSpPr>
        <p:spPr>
          <a:xfrm>
            <a:off x="10380533" y="3565107"/>
            <a:ext cx="587727" cy="258587"/>
          </a:xfrm>
          <a:prstGeom prst="rect">
            <a:avLst/>
          </a:prstGeom>
          <a:noFill/>
        </p:spPr>
        <p:txBody>
          <a:bodyPr wrap="square" lIns="0" tIns="0" rIns="0" bIns="0" rtlCol="0">
            <a:noAutofit/>
          </a:bodyPr>
          <a:lstStyle/>
          <a:p>
            <a:r>
              <a:rPr lang="en-US" sz="800" b="1" dirty="0">
                <a:latin typeface="Georgia" panose="02040502050405020303" pitchFamily="18" charset="0"/>
              </a:rPr>
              <a:t>Great </a:t>
            </a:r>
            <a:r>
              <a:rPr lang="en-US" sz="800" b="1" spc="-20" baseline="0" dirty="0">
                <a:latin typeface="Georgia" panose="02040502050405020303" pitchFamily="18" charset="0"/>
              </a:rPr>
              <a:t>Recession</a:t>
            </a:r>
          </a:p>
        </p:txBody>
      </p:sp>
      <p:sp>
        <p:nvSpPr>
          <p:cNvPr id="38" name="TextBox 37">
            <a:extLst>
              <a:ext uri="{FF2B5EF4-FFF2-40B4-BE49-F238E27FC236}">
                <a16:creationId xmlns:a16="http://schemas.microsoft.com/office/drawing/2014/main" id="{217D96EA-1223-46CD-862B-E4944FC20275}"/>
              </a:ext>
            </a:extLst>
          </p:cNvPr>
          <p:cNvSpPr txBox="1"/>
          <p:nvPr userDrawn="1"/>
        </p:nvSpPr>
        <p:spPr>
          <a:xfrm rot="16200000">
            <a:off x="4535759" y="4117299"/>
            <a:ext cx="543195" cy="131794"/>
          </a:xfrm>
          <a:prstGeom prst="rect">
            <a:avLst/>
          </a:prstGeom>
          <a:noFill/>
        </p:spPr>
        <p:txBody>
          <a:bodyPr wrap="square" lIns="0" tIns="0" rIns="0" bIns="0" rtlCol="0">
            <a:spAutoFit/>
          </a:bodyPr>
          <a:lstStyle/>
          <a:p>
            <a:pPr algn="r"/>
            <a:r>
              <a:rPr lang="en-US" sz="800" dirty="0">
                <a:solidFill>
                  <a:schemeClr val="bg1"/>
                </a:solidFill>
              </a:rPr>
              <a:t>1931</a:t>
            </a:r>
          </a:p>
        </p:txBody>
      </p:sp>
      <p:sp>
        <p:nvSpPr>
          <p:cNvPr id="39" name="TextBox 38">
            <a:extLst>
              <a:ext uri="{FF2B5EF4-FFF2-40B4-BE49-F238E27FC236}">
                <a16:creationId xmlns:a16="http://schemas.microsoft.com/office/drawing/2014/main" id="{022027E1-C42C-4E08-A404-CF67C087B594}"/>
              </a:ext>
            </a:extLst>
          </p:cNvPr>
          <p:cNvSpPr txBox="1"/>
          <p:nvPr userDrawn="1"/>
        </p:nvSpPr>
        <p:spPr>
          <a:xfrm>
            <a:off x="5905438" y="4149797"/>
            <a:ext cx="416459" cy="138500"/>
          </a:xfrm>
          <a:prstGeom prst="rect">
            <a:avLst/>
          </a:prstGeom>
          <a:noFill/>
        </p:spPr>
        <p:txBody>
          <a:bodyPr wrap="square" lIns="0" tIns="0" rIns="0" bIns="0" rtlCol="0">
            <a:spAutoFit/>
          </a:bodyPr>
          <a:lstStyle/>
          <a:p>
            <a:pPr algn="ctr"/>
            <a:r>
              <a:rPr lang="en-US" sz="900" dirty="0"/>
              <a:t>-0.41%</a:t>
            </a:r>
          </a:p>
        </p:txBody>
      </p:sp>
      <p:sp>
        <p:nvSpPr>
          <p:cNvPr id="40" name="TextBox 39">
            <a:extLst>
              <a:ext uri="{FF2B5EF4-FFF2-40B4-BE49-F238E27FC236}">
                <a16:creationId xmlns:a16="http://schemas.microsoft.com/office/drawing/2014/main" id="{234DC3F4-F146-49E6-808C-825A7CA466BB}"/>
              </a:ext>
            </a:extLst>
          </p:cNvPr>
          <p:cNvSpPr txBox="1"/>
          <p:nvPr userDrawn="1"/>
        </p:nvSpPr>
        <p:spPr>
          <a:xfrm>
            <a:off x="6222460" y="4247583"/>
            <a:ext cx="416459" cy="138499"/>
          </a:xfrm>
          <a:prstGeom prst="rect">
            <a:avLst/>
          </a:prstGeom>
          <a:noFill/>
        </p:spPr>
        <p:txBody>
          <a:bodyPr wrap="square" lIns="0" tIns="0" rIns="0" bIns="0" rtlCol="0">
            <a:spAutoFit/>
          </a:bodyPr>
          <a:lstStyle/>
          <a:p>
            <a:pPr algn="ctr"/>
            <a:r>
              <a:rPr lang="en-US" sz="900" dirty="0"/>
              <a:t>-9.78%</a:t>
            </a:r>
          </a:p>
        </p:txBody>
      </p:sp>
      <p:sp>
        <p:nvSpPr>
          <p:cNvPr id="41" name="TextBox 40">
            <a:extLst>
              <a:ext uri="{FF2B5EF4-FFF2-40B4-BE49-F238E27FC236}">
                <a16:creationId xmlns:a16="http://schemas.microsoft.com/office/drawing/2014/main" id="{75C498CD-34D9-41FB-8CC2-18E5588EAAFE}"/>
              </a:ext>
            </a:extLst>
          </p:cNvPr>
          <p:cNvSpPr txBox="1"/>
          <p:nvPr userDrawn="1"/>
        </p:nvSpPr>
        <p:spPr>
          <a:xfrm>
            <a:off x="6716153" y="4273872"/>
            <a:ext cx="466320" cy="138499"/>
          </a:xfrm>
          <a:prstGeom prst="rect">
            <a:avLst/>
          </a:prstGeom>
          <a:noFill/>
        </p:spPr>
        <p:txBody>
          <a:bodyPr wrap="square" lIns="0" tIns="0" rIns="0" bIns="0" rtlCol="0">
            <a:spAutoFit/>
          </a:bodyPr>
          <a:lstStyle/>
          <a:p>
            <a:pPr algn="ctr"/>
            <a:r>
              <a:rPr lang="en-US" sz="900" dirty="0"/>
              <a:t>-11.59%</a:t>
            </a:r>
          </a:p>
        </p:txBody>
      </p:sp>
      <p:sp>
        <p:nvSpPr>
          <p:cNvPr id="42" name="TextBox 41">
            <a:extLst>
              <a:ext uri="{FF2B5EF4-FFF2-40B4-BE49-F238E27FC236}">
                <a16:creationId xmlns:a16="http://schemas.microsoft.com/office/drawing/2014/main" id="{3DC7F211-6FFD-4FA6-9F71-6F965C705F1D}"/>
              </a:ext>
            </a:extLst>
          </p:cNvPr>
          <p:cNvSpPr txBox="1"/>
          <p:nvPr userDrawn="1"/>
        </p:nvSpPr>
        <p:spPr>
          <a:xfrm rot="16200000">
            <a:off x="6289899" y="3981500"/>
            <a:ext cx="271598" cy="131794"/>
          </a:xfrm>
          <a:prstGeom prst="rect">
            <a:avLst/>
          </a:prstGeom>
          <a:noFill/>
        </p:spPr>
        <p:txBody>
          <a:bodyPr wrap="square" lIns="0" tIns="0" rIns="0" bIns="0" rtlCol="0">
            <a:spAutoFit/>
          </a:bodyPr>
          <a:lstStyle/>
          <a:p>
            <a:pPr algn="r"/>
            <a:r>
              <a:rPr lang="en-US" sz="800" dirty="0">
                <a:solidFill>
                  <a:schemeClr val="bg1"/>
                </a:solidFill>
              </a:rPr>
              <a:t>1940</a:t>
            </a:r>
          </a:p>
        </p:txBody>
      </p:sp>
      <p:sp>
        <p:nvSpPr>
          <p:cNvPr id="43" name="TextBox 42">
            <a:extLst>
              <a:ext uri="{FF2B5EF4-FFF2-40B4-BE49-F238E27FC236}">
                <a16:creationId xmlns:a16="http://schemas.microsoft.com/office/drawing/2014/main" id="{E5684EC8-2050-4D27-8629-300F7D55E997}"/>
              </a:ext>
            </a:extLst>
          </p:cNvPr>
          <p:cNvSpPr txBox="1"/>
          <p:nvPr userDrawn="1"/>
        </p:nvSpPr>
        <p:spPr>
          <a:xfrm rot="16200000">
            <a:off x="6640890" y="3981500"/>
            <a:ext cx="271598" cy="131794"/>
          </a:xfrm>
          <a:prstGeom prst="rect">
            <a:avLst/>
          </a:prstGeom>
          <a:noFill/>
        </p:spPr>
        <p:txBody>
          <a:bodyPr wrap="square" lIns="0" tIns="0" rIns="0" bIns="0" rtlCol="0">
            <a:spAutoFit/>
          </a:bodyPr>
          <a:lstStyle/>
          <a:p>
            <a:pPr algn="r"/>
            <a:r>
              <a:rPr lang="en-US" sz="800" dirty="0">
                <a:solidFill>
                  <a:schemeClr val="bg1"/>
                </a:solidFill>
              </a:rPr>
              <a:t>1941</a:t>
            </a:r>
          </a:p>
        </p:txBody>
      </p:sp>
      <p:sp>
        <p:nvSpPr>
          <p:cNvPr id="44" name="TextBox 43">
            <a:extLst>
              <a:ext uri="{FF2B5EF4-FFF2-40B4-BE49-F238E27FC236}">
                <a16:creationId xmlns:a16="http://schemas.microsoft.com/office/drawing/2014/main" id="{7B26B194-EA00-4B5D-9CE6-14237E77E445}"/>
              </a:ext>
            </a:extLst>
          </p:cNvPr>
          <p:cNvSpPr txBox="1"/>
          <p:nvPr userDrawn="1"/>
        </p:nvSpPr>
        <p:spPr>
          <a:xfrm rot="16200000">
            <a:off x="6986877" y="3619709"/>
            <a:ext cx="271598" cy="131794"/>
          </a:xfrm>
          <a:prstGeom prst="rect">
            <a:avLst/>
          </a:prstGeom>
          <a:noFill/>
        </p:spPr>
        <p:txBody>
          <a:bodyPr wrap="square" lIns="0" tIns="0" rIns="0" bIns="0" rtlCol="0">
            <a:spAutoFit/>
          </a:bodyPr>
          <a:lstStyle/>
          <a:p>
            <a:r>
              <a:rPr lang="en-US" sz="800" dirty="0">
                <a:solidFill>
                  <a:schemeClr val="bg1"/>
                </a:solidFill>
              </a:rPr>
              <a:t>1942</a:t>
            </a:r>
          </a:p>
        </p:txBody>
      </p:sp>
      <p:sp>
        <p:nvSpPr>
          <p:cNvPr id="45" name="TextBox 44">
            <a:extLst>
              <a:ext uri="{FF2B5EF4-FFF2-40B4-BE49-F238E27FC236}">
                <a16:creationId xmlns:a16="http://schemas.microsoft.com/office/drawing/2014/main" id="{E18B3D76-DB1B-4BDB-87B7-64D800D52599}"/>
              </a:ext>
            </a:extLst>
          </p:cNvPr>
          <p:cNvSpPr txBox="1"/>
          <p:nvPr userDrawn="1"/>
        </p:nvSpPr>
        <p:spPr>
          <a:xfrm>
            <a:off x="6885172" y="3019713"/>
            <a:ext cx="466320" cy="138499"/>
          </a:xfrm>
          <a:prstGeom prst="rect">
            <a:avLst/>
          </a:prstGeom>
          <a:noFill/>
        </p:spPr>
        <p:txBody>
          <a:bodyPr wrap="square" lIns="0" tIns="0" rIns="0" bIns="0" rtlCol="0">
            <a:spAutoFit/>
          </a:bodyPr>
          <a:lstStyle/>
          <a:p>
            <a:pPr algn="ctr"/>
            <a:r>
              <a:rPr lang="en-US" sz="900" dirty="0"/>
              <a:t>20.34%</a:t>
            </a:r>
          </a:p>
        </p:txBody>
      </p:sp>
      <p:sp>
        <p:nvSpPr>
          <p:cNvPr id="46" name="TextBox 45">
            <a:extLst>
              <a:ext uri="{FF2B5EF4-FFF2-40B4-BE49-F238E27FC236}">
                <a16:creationId xmlns:a16="http://schemas.microsoft.com/office/drawing/2014/main" id="{219E4409-4514-4961-B657-B114EC2FE404}"/>
              </a:ext>
            </a:extLst>
          </p:cNvPr>
          <p:cNvSpPr txBox="1"/>
          <p:nvPr userDrawn="1"/>
        </p:nvSpPr>
        <p:spPr>
          <a:xfrm>
            <a:off x="8172680" y="2401688"/>
            <a:ext cx="466320" cy="138499"/>
          </a:xfrm>
          <a:prstGeom prst="rect">
            <a:avLst/>
          </a:prstGeom>
          <a:noFill/>
        </p:spPr>
        <p:txBody>
          <a:bodyPr wrap="square" lIns="0" tIns="0" rIns="0" bIns="0" rtlCol="0">
            <a:spAutoFit/>
          </a:bodyPr>
          <a:lstStyle/>
          <a:p>
            <a:pPr algn="ctr"/>
            <a:r>
              <a:rPr lang="en-US" sz="900" dirty="0"/>
              <a:t>37.20%</a:t>
            </a:r>
          </a:p>
        </p:txBody>
      </p:sp>
      <p:sp>
        <p:nvSpPr>
          <p:cNvPr id="47" name="TextBox 46">
            <a:extLst>
              <a:ext uri="{FF2B5EF4-FFF2-40B4-BE49-F238E27FC236}">
                <a16:creationId xmlns:a16="http://schemas.microsoft.com/office/drawing/2014/main" id="{4374EF12-00D1-4EC1-BB2D-B87A9E085BAB}"/>
              </a:ext>
            </a:extLst>
          </p:cNvPr>
          <p:cNvSpPr txBox="1"/>
          <p:nvPr userDrawn="1"/>
        </p:nvSpPr>
        <p:spPr>
          <a:xfrm rot="16200000">
            <a:off x="7576328" y="3981500"/>
            <a:ext cx="271598" cy="131794"/>
          </a:xfrm>
          <a:prstGeom prst="rect">
            <a:avLst/>
          </a:prstGeom>
          <a:noFill/>
        </p:spPr>
        <p:txBody>
          <a:bodyPr wrap="square" lIns="0" tIns="0" rIns="0" bIns="0" rtlCol="0">
            <a:spAutoFit/>
          </a:bodyPr>
          <a:lstStyle/>
          <a:p>
            <a:pPr algn="r"/>
            <a:r>
              <a:rPr lang="en-US" sz="800" dirty="0">
                <a:solidFill>
                  <a:schemeClr val="bg1"/>
                </a:solidFill>
              </a:rPr>
              <a:t>1973</a:t>
            </a:r>
          </a:p>
        </p:txBody>
      </p:sp>
      <p:sp>
        <p:nvSpPr>
          <p:cNvPr id="48" name="TextBox 47">
            <a:extLst>
              <a:ext uri="{FF2B5EF4-FFF2-40B4-BE49-F238E27FC236}">
                <a16:creationId xmlns:a16="http://schemas.microsoft.com/office/drawing/2014/main" id="{C09D07D0-2BE6-42CD-B0D7-779D1DC71B91}"/>
              </a:ext>
            </a:extLst>
          </p:cNvPr>
          <p:cNvSpPr txBox="1"/>
          <p:nvPr userDrawn="1"/>
        </p:nvSpPr>
        <p:spPr>
          <a:xfrm rot="16200000">
            <a:off x="7924443" y="3981500"/>
            <a:ext cx="271598" cy="131794"/>
          </a:xfrm>
          <a:prstGeom prst="rect">
            <a:avLst/>
          </a:prstGeom>
          <a:noFill/>
        </p:spPr>
        <p:txBody>
          <a:bodyPr wrap="square" lIns="0" tIns="0" rIns="0" bIns="0" rtlCol="0">
            <a:spAutoFit/>
          </a:bodyPr>
          <a:lstStyle/>
          <a:p>
            <a:pPr algn="r"/>
            <a:r>
              <a:rPr lang="en-US" sz="800" dirty="0">
                <a:solidFill>
                  <a:schemeClr val="bg1"/>
                </a:solidFill>
              </a:rPr>
              <a:t>1974</a:t>
            </a:r>
          </a:p>
        </p:txBody>
      </p:sp>
      <p:sp>
        <p:nvSpPr>
          <p:cNvPr id="49" name="TextBox 48">
            <a:extLst>
              <a:ext uri="{FF2B5EF4-FFF2-40B4-BE49-F238E27FC236}">
                <a16:creationId xmlns:a16="http://schemas.microsoft.com/office/drawing/2014/main" id="{985A9CB5-C1FF-49E6-827D-CCF186905375}"/>
              </a:ext>
            </a:extLst>
          </p:cNvPr>
          <p:cNvSpPr txBox="1"/>
          <p:nvPr userDrawn="1"/>
        </p:nvSpPr>
        <p:spPr>
          <a:xfrm rot="16200000">
            <a:off x="8271219" y="3619709"/>
            <a:ext cx="271598" cy="131794"/>
          </a:xfrm>
          <a:prstGeom prst="rect">
            <a:avLst/>
          </a:prstGeom>
          <a:noFill/>
        </p:spPr>
        <p:txBody>
          <a:bodyPr wrap="square" lIns="0" tIns="0" rIns="0" bIns="0" rtlCol="0">
            <a:spAutoFit/>
          </a:bodyPr>
          <a:lstStyle/>
          <a:p>
            <a:r>
              <a:rPr lang="en-US" sz="800" dirty="0">
                <a:solidFill>
                  <a:schemeClr val="bg1"/>
                </a:solidFill>
              </a:rPr>
              <a:t>1975</a:t>
            </a:r>
          </a:p>
        </p:txBody>
      </p:sp>
      <p:sp>
        <p:nvSpPr>
          <p:cNvPr id="50" name="TextBox 49">
            <a:extLst>
              <a:ext uri="{FF2B5EF4-FFF2-40B4-BE49-F238E27FC236}">
                <a16:creationId xmlns:a16="http://schemas.microsoft.com/office/drawing/2014/main" id="{D3BE1312-915E-4F64-9653-538D432BBC40}"/>
              </a:ext>
            </a:extLst>
          </p:cNvPr>
          <p:cNvSpPr txBox="1"/>
          <p:nvPr userDrawn="1"/>
        </p:nvSpPr>
        <p:spPr>
          <a:xfrm>
            <a:off x="7486448" y="4410426"/>
            <a:ext cx="466320" cy="138499"/>
          </a:xfrm>
          <a:prstGeom prst="rect">
            <a:avLst/>
          </a:prstGeom>
          <a:noFill/>
        </p:spPr>
        <p:txBody>
          <a:bodyPr wrap="square" lIns="0" tIns="0" rIns="0" bIns="0" rtlCol="0">
            <a:spAutoFit/>
          </a:bodyPr>
          <a:lstStyle/>
          <a:p>
            <a:pPr algn="ctr"/>
            <a:r>
              <a:rPr lang="en-US" sz="900" dirty="0"/>
              <a:t>-14.66%</a:t>
            </a:r>
          </a:p>
        </p:txBody>
      </p:sp>
      <p:sp>
        <p:nvSpPr>
          <p:cNvPr id="51" name="TextBox 50">
            <a:extLst>
              <a:ext uri="{FF2B5EF4-FFF2-40B4-BE49-F238E27FC236}">
                <a16:creationId xmlns:a16="http://schemas.microsoft.com/office/drawing/2014/main" id="{5EFA445D-E573-4221-AF79-86DE04EF96E4}"/>
              </a:ext>
            </a:extLst>
          </p:cNvPr>
          <p:cNvSpPr txBox="1"/>
          <p:nvPr userDrawn="1"/>
        </p:nvSpPr>
        <p:spPr>
          <a:xfrm>
            <a:off x="7834099" y="4812355"/>
            <a:ext cx="466320" cy="138499"/>
          </a:xfrm>
          <a:prstGeom prst="rect">
            <a:avLst/>
          </a:prstGeom>
          <a:noFill/>
        </p:spPr>
        <p:txBody>
          <a:bodyPr wrap="square" lIns="0" tIns="0" rIns="0" bIns="0" rtlCol="0">
            <a:spAutoFit/>
          </a:bodyPr>
          <a:lstStyle/>
          <a:p>
            <a:pPr algn="ctr"/>
            <a:r>
              <a:rPr lang="en-US" sz="900" dirty="0"/>
              <a:t>-26.47%</a:t>
            </a:r>
          </a:p>
        </p:txBody>
      </p:sp>
      <p:sp>
        <p:nvSpPr>
          <p:cNvPr id="52" name="TextBox 51">
            <a:extLst>
              <a:ext uri="{FF2B5EF4-FFF2-40B4-BE49-F238E27FC236}">
                <a16:creationId xmlns:a16="http://schemas.microsoft.com/office/drawing/2014/main" id="{72504A71-448E-4CDB-9DBF-6BDD2B3E2380}"/>
              </a:ext>
            </a:extLst>
          </p:cNvPr>
          <p:cNvSpPr txBox="1"/>
          <p:nvPr userDrawn="1"/>
        </p:nvSpPr>
        <p:spPr>
          <a:xfrm>
            <a:off x="8753560" y="4207013"/>
            <a:ext cx="466320" cy="138499"/>
          </a:xfrm>
          <a:prstGeom prst="rect">
            <a:avLst/>
          </a:prstGeom>
          <a:noFill/>
        </p:spPr>
        <p:txBody>
          <a:bodyPr wrap="square" lIns="0" tIns="0" rIns="0" bIns="0" rtlCol="0">
            <a:spAutoFit/>
          </a:bodyPr>
          <a:lstStyle/>
          <a:p>
            <a:pPr algn="ctr"/>
            <a:r>
              <a:rPr lang="en-US" sz="900" dirty="0"/>
              <a:t>-9.10%</a:t>
            </a:r>
          </a:p>
        </p:txBody>
      </p:sp>
      <p:sp>
        <p:nvSpPr>
          <p:cNvPr id="53" name="TextBox 52">
            <a:extLst>
              <a:ext uri="{FF2B5EF4-FFF2-40B4-BE49-F238E27FC236}">
                <a16:creationId xmlns:a16="http://schemas.microsoft.com/office/drawing/2014/main" id="{E2D15ED0-9FA1-446F-94CB-3B70C580FFB0}"/>
              </a:ext>
            </a:extLst>
          </p:cNvPr>
          <p:cNvSpPr txBox="1"/>
          <p:nvPr userDrawn="1"/>
        </p:nvSpPr>
        <p:spPr>
          <a:xfrm rot="16200000">
            <a:off x="8867530" y="3983386"/>
            <a:ext cx="271598" cy="115319"/>
          </a:xfrm>
          <a:prstGeom prst="rect">
            <a:avLst/>
          </a:prstGeom>
          <a:noFill/>
        </p:spPr>
        <p:txBody>
          <a:bodyPr wrap="square" lIns="0" tIns="0" rIns="0" bIns="0" rtlCol="0">
            <a:spAutoFit/>
          </a:bodyPr>
          <a:lstStyle/>
          <a:p>
            <a:pPr algn="r"/>
            <a:r>
              <a:rPr lang="en-US" sz="700" dirty="0">
                <a:solidFill>
                  <a:schemeClr val="bg1"/>
                </a:solidFill>
              </a:rPr>
              <a:t>2000</a:t>
            </a:r>
          </a:p>
        </p:txBody>
      </p:sp>
      <p:sp>
        <p:nvSpPr>
          <p:cNvPr id="54" name="TextBox 53">
            <a:extLst>
              <a:ext uri="{FF2B5EF4-FFF2-40B4-BE49-F238E27FC236}">
                <a16:creationId xmlns:a16="http://schemas.microsoft.com/office/drawing/2014/main" id="{095EA25A-FB07-4EAC-B27C-606E28716A4C}"/>
              </a:ext>
            </a:extLst>
          </p:cNvPr>
          <p:cNvSpPr txBox="1"/>
          <p:nvPr userDrawn="1"/>
        </p:nvSpPr>
        <p:spPr>
          <a:xfrm rot="16200000">
            <a:off x="9209048" y="3981500"/>
            <a:ext cx="271598" cy="131794"/>
          </a:xfrm>
          <a:prstGeom prst="rect">
            <a:avLst/>
          </a:prstGeom>
          <a:noFill/>
        </p:spPr>
        <p:txBody>
          <a:bodyPr wrap="square" lIns="0" tIns="0" rIns="0" bIns="0" rtlCol="0">
            <a:spAutoFit/>
          </a:bodyPr>
          <a:lstStyle/>
          <a:p>
            <a:pPr algn="r"/>
            <a:r>
              <a:rPr lang="en-US" sz="800" dirty="0">
                <a:solidFill>
                  <a:schemeClr val="bg1"/>
                </a:solidFill>
              </a:rPr>
              <a:t>2001</a:t>
            </a:r>
          </a:p>
        </p:txBody>
      </p:sp>
      <p:sp>
        <p:nvSpPr>
          <p:cNvPr id="55" name="TextBox 54">
            <a:extLst>
              <a:ext uri="{FF2B5EF4-FFF2-40B4-BE49-F238E27FC236}">
                <a16:creationId xmlns:a16="http://schemas.microsoft.com/office/drawing/2014/main" id="{FCC1C348-0D21-4FBA-A218-B2E5744E6110}"/>
              </a:ext>
            </a:extLst>
          </p:cNvPr>
          <p:cNvSpPr txBox="1"/>
          <p:nvPr userDrawn="1"/>
        </p:nvSpPr>
        <p:spPr>
          <a:xfrm rot="16200000">
            <a:off x="9535229" y="3981500"/>
            <a:ext cx="271598" cy="131794"/>
          </a:xfrm>
          <a:prstGeom prst="rect">
            <a:avLst/>
          </a:prstGeom>
          <a:noFill/>
        </p:spPr>
        <p:txBody>
          <a:bodyPr wrap="square" lIns="0" tIns="0" rIns="0" bIns="0" rtlCol="0">
            <a:spAutoFit/>
          </a:bodyPr>
          <a:lstStyle/>
          <a:p>
            <a:pPr algn="r"/>
            <a:r>
              <a:rPr lang="en-US" sz="800" dirty="0">
                <a:solidFill>
                  <a:schemeClr val="bg1"/>
                </a:solidFill>
              </a:rPr>
              <a:t>2002</a:t>
            </a:r>
          </a:p>
        </p:txBody>
      </p:sp>
      <p:sp>
        <p:nvSpPr>
          <p:cNvPr id="56" name="TextBox 55">
            <a:extLst>
              <a:ext uri="{FF2B5EF4-FFF2-40B4-BE49-F238E27FC236}">
                <a16:creationId xmlns:a16="http://schemas.microsoft.com/office/drawing/2014/main" id="{46904DD7-9F5D-4A96-8901-D253859E2383}"/>
              </a:ext>
            </a:extLst>
          </p:cNvPr>
          <p:cNvSpPr txBox="1"/>
          <p:nvPr userDrawn="1"/>
        </p:nvSpPr>
        <p:spPr>
          <a:xfrm rot="16200000">
            <a:off x="9895776" y="3619709"/>
            <a:ext cx="271598" cy="131794"/>
          </a:xfrm>
          <a:prstGeom prst="rect">
            <a:avLst/>
          </a:prstGeom>
          <a:noFill/>
        </p:spPr>
        <p:txBody>
          <a:bodyPr wrap="square" lIns="0" tIns="0" rIns="0" bIns="0" rtlCol="0">
            <a:spAutoFit/>
          </a:bodyPr>
          <a:lstStyle/>
          <a:p>
            <a:r>
              <a:rPr lang="en-US" sz="800" dirty="0">
                <a:solidFill>
                  <a:schemeClr val="bg1"/>
                </a:solidFill>
              </a:rPr>
              <a:t>2003</a:t>
            </a:r>
          </a:p>
        </p:txBody>
      </p:sp>
      <p:sp>
        <p:nvSpPr>
          <p:cNvPr id="57" name="TextBox 56">
            <a:extLst>
              <a:ext uri="{FF2B5EF4-FFF2-40B4-BE49-F238E27FC236}">
                <a16:creationId xmlns:a16="http://schemas.microsoft.com/office/drawing/2014/main" id="{3AF9C58B-C9C5-4CF0-AFE8-9C903A0946FA}"/>
              </a:ext>
            </a:extLst>
          </p:cNvPr>
          <p:cNvSpPr txBox="1"/>
          <p:nvPr userDrawn="1"/>
        </p:nvSpPr>
        <p:spPr>
          <a:xfrm>
            <a:off x="9091163" y="4308882"/>
            <a:ext cx="466320" cy="138499"/>
          </a:xfrm>
          <a:prstGeom prst="rect">
            <a:avLst/>
          </a:prstGeom>
          <a:noFill/>
        </p:spPr>
        <p:txBody>
          <a:bodyPr wrap="square" lIns="0" tIns="0" rIns="0" bIns="0" rtlCol="0">
            <a:spAutoFit/>
          </a:bodyPr>
          <a:lstStyle/>
          <a:p>
            <a:pPr algn="ctr"/>
            <a:r>
              <a:rPr lang="en-US" sz="900" dirty="0"/>
              <a:t>-11.89%</a:t>
            </a:r>
          </a:p>
        </p:txBody>
      </p:sp>
      <p:sp>
        <p:nvSpPr>
          <p:cNvPr id="58" name="TextBox 57">
            <a:extLst>
              <a:ext uri="{FF2B5EF4-FFF2-40B4-BE49-F238E27FC236}">
                <a16:creationId xmlns:a16="http://schemas.microsoft.com/office/drawing/2014/main" id="{C248B76C-5E5C-4C42-8E46-D594CA365954}"/>
              </a:ext>
            </a:extLst>
          </p:cNvPr>
          <p:cNvSpPr txBox="1"/>
          <p:nvPr userDrawn="1"/>
        </p:nvSpPr>
        <p:spPr>
          <a:xfrm>
            <a:off x="9446172" y="4667049"/>
            <a:ext cx="466320" cy="138499"/>
          </a:xfrm>
          <a:prstGeom prst="rect">
            <a:avLst/>
          </a:prstGeom>
          <a:noFill/>
        </p:spPr>
        <p:txBody>
          <a:bodyPr wrap="square" lIns="0" tIns="0" rIns="0" bIns="0" rtlCol="0">
            <a:spAutoFit/>
          </a:bodyPr>
          <a:lstStyle/>
          <a:p>
            <a:pPr algn="ctr"/>
            <a:r>
              <a:rPr lang="en-US" sz="900" dirty="0"/>
              <a:t>-22.10%</a:t>
            </a:r>
          </a:p>
        </p:txBody>
      </p:sp>
      <p:sp>
        <p:nvSpPr>
          <p:cNvPr id="59" name="TextBox 58">
            <a:extLst>
              <a:ext uri="{FF2B5EF4-FFF2-40B4-BE49-F238E27FC236}">
                <a16:creationId xmlns:a16="http://schemas.microsoft.com/office/drawing/2014/main" id="{63738C96-28B3-4FDF-A557-E72701771FD6}"/>
              </a:ext>
            </a:extLst>
          </p:cNvPr>
          <p:cNvSpPr txBox="1"/>
          <p:nvPr userDrawn="1"/>
        </p:nvSpPr>
        <p:spPr>
          <a:xfrm>
            <a:off x="9798415" y="2683573"/>
            <a:ext cx="466320" cy="138499"/>
          </a:xfrm>
          <a:prstGeom prst="rect">
            <a:avLst/>
          </a:prstGeom>
          <a:noFill/>
        </p:spPr>
        <p:txBody>
          <a:bodyPr wrap="square" lIns="0" tIns="0" rIns="0" bIns="0" rtlCol="0">
            <a:spAutoFit/>
          </a:bodyPr>
          <a:lstStyle/>
          <a:p>
            <a:pPr algn="ctr"/>
            <a:r>
              <a:rPr lang="en-US" sz="900" dirty="0"/>
              <a:t>28.68%</a:t>
            </a:r>
          </a:p>
        </p:txBody>
      </p:sp>
      <p:sp>
        <p:nvSpPr>
          <p:cNvPr id="60" name="TextBox 59">
            <a:extLst>
              <a:ext uri="{FF2B5EF4-FFF2-40B4-BE49-F238E27FC236}">
                <a16:creationId xmlns:a16="http://schemas.microsoft.com/office/drawing/2014/main" id="{EED95F86-9D54-4A98-9BB7-3AD08823EFA2}"/>
              </a:ext>
            </a:extLst>
          </p:cNvPr>
          <p:cNvSpPr txBox="1"/>
          <p:nvPr userDrawn="1"/>
        </p:nvSpPr>
        <p:spPr>
          <a:xfrm>
            <a:off x="10784480" y="2777210"/>
            <a:ext cx="466320" cy="138499"/>
          </a:xfrm>
          <a:prstGeom prst="rect">
            <a:avLst/>
          </a:prstGeom>
          <a:noFill/>
        </p:spPr>
        <p:txBody>
          <a:bodyPr wrap="square" lIns="0" tIns="0" rIns="0" bIns="0" rtlCol="0">
            <a:spAutoFit/>
          </a:bodyPr>
          <a:lstStyle/>
          <a:p>
            <a:pPr algn="ctr"/>
            <a:r>
              <a:rPr lang="en-US" sz="900" dirty="0"/>
              <a:t>26.46</a:t>
            </a:r>
          </a:p>
        </p:txBody>
      </p:sp>
      <p:sp>
        <p:nvSpPr>
          <p:cNvPr id="61" name="TextBox 60">
            <a:extLst>
              <a:ext uri="{FF2B5EF4-FFF2-40B4-BE49-F238E27FC236}">
                <a16:creationId xmlns:a16="http://schemas.microsoft.com/office/drawing/2014/main" id="{1AE4B6AB-7FC9-4B4A-9CB4-65138BF916A9}"/>
              </a:ext>
            </a:extLst>
          </p:cNvPr>
          <p:cNvSpPr txBox="1"/>
          <p:nvPr userDrawn="1"/>
        </p:nvSpPr>
        <p:spPr>
          <a:xfrm rot="16200000">
            <a:off x="10491012" y="3981500"/>
            <a:ext cx="271598" cy="131794"/>
          </a:xfrm>
          <a:prstGeom prst="rect">
            <a:avLst/>
          </a:prstGeom>
          <a:noFill/>
        </p:spPr>
        <p:txBody>
          <a:bodyPr wrap="square" lIns="0" tIns="0" rIns="0" bIns="0" rtlCol="0">
            <a:spAutoFit/>
          </a:bodyPr>
          <a:lstStyle/>
          <a:p>
            <a:pPr algn="r"/>
            <a:r>
              <a:rPr lang="en-US" sz="800" dirty="0">
                <a:solidFill>
                  <a:schemeClr val="bg1"/>
                </a:solidFill>
              </a:rPr>
              <a:t>2008</a:t>
            </a:r>
          </a:p>
        </p:txBody>
      </p:sp>
      <p:sp>
        <p:nvSpPr>
          <p:cNvPr id="62" name="TextBox 61">
            <a:extLst>
              <a:ext uri="{FF2B5EF4-FFF2-40B4-BE49-F238E27FC236}">
                <a16:creationId xmlns:a16="http://schemas.microsoft.com/office/drawing/2014/main" id="{21FBCF13-AC60-4C13-9763-B63077C800BE}"/>
              </a:ext>
            </a:extLst>
          </p:cNvPr>
          <p:cNvSpPr txBox="1"/>
          <p:nvPr userDrawn="1"/>
        </p:nvSpPr>
        <p:spPr>
          <a:xfrm rot="16200000">
            <a:off x="10879314" y="3619709"/>
            <a:ext cx="271598" cy="131794"/>
          </a:xfrm>
          <a:prstGeom prst="rect">
            <a:avLst/>
          </a:prstGeom>
          <a:noFill/>
        </p:spPr>
        <p:txBody>
          <a:bodyPr wrap="square" lIns="0" tIns="0" rIns="0" bIns="0" rtlCol="0">
            <a:spAutoFit/>
          </a:bodyPr>
          <a:lstStyle/>
          <a:p>
            <a:r>
              <a:rPr lang="en-US" sz="800" dirty="0">
                <a:solidFill>
                  <a:schemeClr val="bg1"/>
                </a:solidFill>
              </a:rPr>
              <a:t>2009</a:t>
            </a:r>
          </a:p>
        </p:txBody>
      </p:sp>
      <p:sp>
        <p:nvSpPr>
          <p:cNvPr id="63" name="TextBox 62">
            <a:extLst>
              <a:ext uri="{FF2B5EF4-FFF2-40B4-BE49-F238E27FC236}">
                <a16:creationId xmlns:a16="http://schemas.microsoft.com/office/drawing/2014/main" id="{1E94ABF5-3233-498D-AE91-4B5CDDB99800}"/>
              </a:ext>
            </a:extLst>
          </p:cNvPr>
          <p:cNvSpPr txBox="1"/>
          <p:nvPr userDrawn="1"/>
        </p:nvSpPr>
        <p:spPr>
          <a:xfrm>
            <a:off x="10400552" y="5209503"/>
            <a:ext cx="466320" cy="138499"/>
          </a:xfrm>
          <a:prstGeom prst="rect">
            <a:avLst/>
          </a:prstGeom>
          <a:noFill/>
        </p:spPr>
        <p:txBody>
          <a:bodyPr wrap="square" lIns="0" tIns="0" rIns="0" bIns="0" rtlCol="0">
            <a:spAutoFit/>
          </a:bodyPr>
          <a:lstStyle/>
          <a:p>
            <a:pPr algn="ctr"/>
            <a:r>
              <a:rPr lang="en-US" sz="900" dirty="0"/>
              <a:t>-37.00%</a:t>
            </a:r>
          </a:p>
        </p:txBody>
      </p:sp>
      <p:sp>
        <p:nvSpPr>
          <p:cNvPr id="64" name="TextBox 63">
            <a:extLst>
              <a:ext uri="{FF2B5EF4-FFF2-40B4-BE49-F238E27FC236}">
                <a16:creationId xmlns:a16="http://schemas.microsoft.com/office/drawing/2014/main" id="{47AA4B8F-6DF1-4818-8882-E620F8B0F697}"/>
              </a:ext>
            </a:extLst>
          </p:cNvPr>
          <p:cNvSpPr txBox="1"/>
          <p:nvPr userDrawn="1"/>
        </p:nvSpPr>
        <p:spPr>
          <a:xfrm rot="16200000">
            <a:off x="2633985" y="3642678"/>
            <a:ext cx="2118708" cy="148267"/>
          </a:xfrm>
          <a:prstGeom prst="rect">
            <a:avLst/>
          </a:prstGeom>
          <a:noFill/>
        </p:spPr>
        <p:txBody>
          <a:bodyPr wrap="square" lIns="0" tIns="0" rIns="0" bIns="0" rtlCol="0">
            <a:spAutoFit/>
          </a:bodyPr>
          <a:lstStyle/>
          <a:p>
            <a:pPr algn="ctr"/>
            <a:r>
              <a:rPr lang="en-US" sz="900" dirty="0"/>
              <a:t>Annual Return S&amp;P 500</a:t>
            </a:r>
            <a:r>
              <a:rPr lang="en-US" sz="900" baseline="30000" dirty="0"/>
              <a:t>®</a:t>
            </a:r>
          </a:p>
        </p:txBody>
      </p:sp>
      <p:cxnSp>
        <p:nvCxnSpPr>
          <p:cNvPr id="4" name="Straight Connector 3">
            <a:extLst>
              <a:ext uri="{FF2B5EF4-FFF2-40B4-BE49-F238E27FC236}">
                <a16:creationId xmlns:a16="http://schemas.microsoft.com/office/drawing/2014/main" id="{6E782861-824E-D94C-9902-EF7DBB10B9C7}"/>
              </a:ext>
            </a:extLst>
          </p:cNvPr>
          <p:cNvCxnSpPr>
            <a:cxnSpLocks/>
          </p:cNvCxnSpPr>
          <p:nvPr userDrawn="1"/>
        </p:nvCxnSpPr>
        <p:spPr>
          <a:xfrm>
            <a:off x="3901391" y="3872515"/>
            <a:ext cx="7461153" cy="0"/>
          </a:xfrm>
          <a:prstGeom prst="line">
            <a:avLst/>
          </a:prstGeom>
          <a:ln w="19050">
            <a:solidFill>
              <a:schemeClr val="accent3"/>
            </a:solidFill>
          </a:ln>
          <a:effectLst/>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BFC8F755-C41A-B748-B56D-A657D703C853}"/>
              </a:ext>
            </a:extLst>
          </p:cNvPr>
          <p:cNvCxnSpPr>
            <a:cxnSpLocks/>
          </p:cNvCxnSpPr>
          <p:nvPr userDrawn="1"/>
        </p:nvCxnSpPr>
        <p:spPr>
          <a:xfrm flipV="1">
            <a:off x="3894593" y="1935699"/>
            <a:ext cx="0" cy="3562225"/>
          </a:xfrm>
          <a:prstGeom prst="line">
            <a:avLst/>
          </a:prstGeom>
          <a:ln w="12700">
            <a:solidFill>
              <a:schemeClr val="accent3"/>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0F5424DB-4E13-1442-87FC-1AE0AC7FA067}"/>
              </a:ext>
            </a:extLst>
          </p:cNvPr>
          <p:cNvCxnSpPr>
            <a:cxnSpLocks/>
          </p:cNvCxnSpPr>
          <p:nvPr userDrawn="1"/>
        </p:nvCxnSpPr>
        <p:spPr>
          <a:xfrm flipV="1">
            <a:off x="5852374" y="1935699"/>
            <a:ext cx="0" cy="3562225"/>
          </a:xfrm>
          <a:prstGeom prst="line">
            <a:avLst/>
          </a:prstGeom>
          <a:ln w="12700">
            <a:solidFill>
              <a:schemeClr val="accent3"/>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8C669078-55BB-2E4C-B06D-7719B132520E}"/>
              </a:ext>
            </a:extLst>
          </p:cNvPr>
          <p:cNvCxnSpPr>
            <a:cxnSpLocks/>
          </p:cNvCxnSpPr>
          <p:nvPr userDrawn="1"/>
        </p:nvCxnSpPr>
        <p:spPr>
          <a:xfrm flipV="1">
            <a:off x="7456666" y="1935699"/>
            <a:ext cx="0" cy="3562225"/>
          </a:xfrm>
          <a:prstGeom prst="line">
            <a:avLst/>
          </a:prstGeom>
          <a:ln w="12700">
            <a:solidFill>
              <a:schemeClr val="accent3"/>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C7308499-51C0-6A4A-A7B7-54B0F0D0B28D}"/>
              </a:ext>
            </a:extLst>
          </p:cNvPr>
          <p:cNvCxnSpPr>
            <a:cxnSpLocks/>
          </p:cNvCxnSpPr>
          <p:nvPr userDrawn="1"/>
        </p:nvCxnSpPr>
        <p:spPr>
          <a:xfrm flipV="1">
            <a:off x="8721066" y="1935699"/>
            <a:ext cx="0" cy="3562225"/>
          </a:xfrm>
          <a:prstGeom prst="line">
            <a:avLst/>
          </a:prstGeom>
          <a:ln w="12700">
            <a:solidFill>
              <a:schemeClr val="accent3"/>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512184C5-ECA3-F643-9F46-36A1D0E71D4B}"/>
              </a:ext>
            </a:extLst>
          </p:cNvPr>
          <p:cNvCxnSpPr>
            <a:cxnSpLocks/>
          </p:cNvCxnSpPr>
          <p:nvPr userDrawn="1"/>
        </p:nvCxnSpPr>
        <p:spPr>
          <a:xfrm flipV="1">
            <a:off x="10318561" y="1935699"/>
            <a:ext cx="0" cy="3562225"/>
          </a:xfrm>
          <a:prstGeom prst="line">
            <a:avLst/>
          </a:prstGeom>
          <a:ln w="12700">
            <a:solidFill>
              <a:schemeClr val="accent3"/>
            </a:solidFill>
            <a:prstDash val="sysDot"/>
          </a:ln>
          <a:effectLst/>
        </p:spPr>
        <p:style>
          <a:lnRef idx="2">
            <a:schemeClr val="accent1"/>
          </a:lnRef>
          <a:fillRef idx="0">
            <a:schemeClr val="accent1"/>
          </a:fillRef>
          <a:effectRef idx="1">
            <a:schemeClr val="accent1"/>
          </a:effectRef>
          <a:fontRef idx="minor">
            <a:schemeClr val="tx1"/>
          </a:fontRef>
        </p:style>
      </p:cxnSp>
      <p:sp>
        <p:nvSpPr>
          <p:cNvPr id="94" name="TextBox 93">
            <a:extLst>
              <a:ext uri="{FF2B5EF4-FFF2-40B4-BE49-F238E27FC236}">
                <a16:creationId xmlns:a16="http://schemas.microsoft.com/office/drawing/2014/main" id="{827A4D63-0F83-DA48-A5D6-71B412AF41E8}"/>
              </a:ext>
            </a:extLst>
          </p:cNvPr>
          <p:cNvSpPr txBox="1"/>
          <p:nvPr userDrawn="1"/>
        </p:nvSpPr>
        <p:spPr>
          <a:xfrm rot="16200000">
            <a:off x="5899738" y="3981500"/>
            <a:ext cx="271598" cy="131794"/>
          </a:xfrm>
          <a:prstGeom prst="rect">
            <a:avLst/>
          </a:prstGeom>
          <a:noFill/>
        </p:spPr>
        <p:txBody>
          <a:bodyPr wrap="square" lIns="0" tIns="0" rIns="0" bIns="0" rtlCol="0">
            <a:spAutoFit/>
          </a:bodyPr>
          <a:lstStyle/>
          <a:p>
            <a:pPr algn="r"/>
            <a:r>
              <a:rPr lang="en-US" sz="800" dirty="0"/>
              <a:t>1939</a:t>
            </a:r>
          </a:p>
        </p:txBody>
      </p:sp>
    </p:spTree>
    <p:extLst>
      <p:ext uri="{BB962C8B-B14F-4D97-AF65-F5344CB8AC3E}">
        <p14:creationId xmlns:p14="http://schemas.microsoft.com/office/powerpoint/2010/main" val="532798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MarketVol">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6D5E8FD-3995-4748-8EC2-BAFC35E7D3E5}"/>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584ACBAC-14BC-40C6-9DC4-E072E42A52F6}"/>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C0705EDF-5401-4BE8-82BD-9F266045EAE0}"/>
              </a:ext>
            </a:extLst>
          </p:cNvPr>
          <p:cNvSpPr txBox="1">
            <a:spLocks/>
          </p:cNvSpPr>
          <p:nvPr userDrawn="1"/>
        </p:nvSpPr>
        <p:spPr>
          <a:xfrm>
            <a:off x="482112" y="1348277"/>
            <a:ext cx="3354556"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Market </a:t>
            </a:r>
          </a:p>
          <a:p>
            <a:pPr marL="0" indent="0">
              <a:buNone/>
            </a:pPr>
            <a:r>
              <a:rPr lang="en-US" sz="4400" dirty="0">
                <a:latin typeface="+mj-lt"/>
              </a:rPr>
              <a:t>Volatility</a:t>
            </a:r>
          </a:p>
        </p:txBody>
      </p:sp>
      <p:sp>
        <p:nvSpPr>
          <p:cNvPr id="9" name="TextBox 8">
            <a:extLst>
              <a:ext uri="{FF2B5EF4-FFF2-40B4-BE49-F238E27FC236}">
                <a16:creationId xmlns:a16="http://schemas.microsoft.com/office/drawing/2014/main" id="{DC565C75-D218-4FD9-B2FB-3E875FF493A3}"/>
              </a:ext>
            </a:extLst>
          </p:cNvPr>
          <p:cNvSpPr txBox="1"/>
          <p:nvPr userDrawn="1"/>
        </p:nvSpPr>
        <p:spPr>
          <a:xfrm>
            <a:off x="534169" y="3013418"/>
            <a:ext cx="2320400" cy="2807948"/>
          </a:xfrm>
          <a:prstGeom prst="rect">
            <a:avLst/>
          </a:prstGeom>
          <a:noFill/>
        </p:spPr>
        <p:txBody>
          <a:bodyPr wrap="square" rtlCol="0">
            <a:spAutoFit/>
          </a:bodyPr>
          <a:lstStyle/>
          <a:p>
            <a:pPr>
              <a:lnSpc>
                <a:spcPct val="114000"/>
              </a:lnSpc>
            </a:pPr>
            <a:r>
              <a:rPr lang="en-US" sz="1200" dirty="0"/>
              <a:t>Whether driven by political or economic uncertainty, volatility is a natural, inevitable (and sometimes even healthy) part of market cycles.</a:t>
            </a:r>
          </a:p>
          <a:p>
            <a:pPr>
              <a:lnSpc>
                <a:spcPct val="114000"/>
              </a:lnSpc>
            </a:pPr>
            <a:endParaRPr lang="en-US" sz="1200" dirty="0"/>
          </a:p>
          <a:p>
            <a:pPr>
              <a:lnSpc>
                <a:spcPct val="114000"/>
              </a:lnSpc>
            </a:pPr>
            <a:r>
              <a:rPr lang="en-US" sz="1200" dirty="0"/>
              <a:t>The markets have recovered from every shock, disaster, and recession</a:t>
            </a:r>
            <a:r>
              <a:rPr lang="en-US" sz="1200" dirty="0">
                <a:solidFill>
                  <a:schemeClr val="tx1"/>
                </a:solidFill>
              </a:rPr>
              <a:t>—</a:t>
            </a:r>
            <a:r>
              <a:rPr lang="en-US" sz="1200" dirty="0"/>
              <a:t>and staying the course and avoiding emotional decision-making helps investors stay on track.  </a:t>
            </a:r>
          </a:p>
          <a:p>
            <a:pPr>
              <a:lnSpc>
                <a:spcPct val="114000"/>
              </a:lnSpc>
            </a:pPr>
            <a:endParaRPr lang="en-US" sz="1200" dirty="0"/>
          </a:p>
        </p:txBody>
      </p:sp>
      <p:sp>
        <p:nvSpPr>
          <p:cNvPr id="19" name="TextBox 18">
            <a:extLst>
              <a:ext uri="{FF2B5EF4-FFF2-40B4-BE49-F238E27FC236}">
                <a16:creationId xmlns:a16="http://schemas.microsoft.com/office/drawing/2014/main" id="{D7F5E20E-3649-4404-8EA6-9C40DC111ACF}"/>
              </a:ext>
            </a:extLst>
          </p:cNvPr>
          <p:cNvSpPr txBox="1"/>
          <p:nvPr userDrawn="1"/>
        </p:nvSpPr>
        <p:spPr>
          <a:xfrm>
            <a:off x="3515242" y="1443741"/>
            <a:ext cx="8088085" cy="307777"/>
          </a:xfrm>
          <a:prstGeom prst="rect">
            <a:avLst/>
          </a:prstGeom>
          <a:noFill/>
        </p:spPr>
        <p:txBody>
          <a:bodyPr wrap="square" lIns="0" rtlCol="0">
            <a:spAutoFit/>
          </a:bodyPr>
          <a:lstStyle/>
          <a:p>
            <a:r>
              <a:rPr lang="en-US" sz="1400" dirty="0">
                <a:latin typeface="Georgia" panose="02040502050405020303" pitchFamily="18" charset="0"/>
              </a:rPr>
              <a:t>After every downturn, growth and recovery have followed.</a:t>
            </a:r>
          </a:p>
        </p:txBody>
      </p:sp>
      <p:sp>
        <p:nvSpPr>
          <p:cNvPr id="21" name="Rectangle 20">
            <a:extLst>
              <a:ext uri="{FF2B5EF4-FFF2-40B4-BE49-F238E27FC236}">
                <a16:creationId xmlns:a16="http://schemas.microsoft.com/office/drawing/2014/main" id="{E0D91D5E-490C-4EF2-BA62-30D3DEA9BD7C}"/>
              </a:ext>
            </a:extLst>
          </p:cNvPr>
          <p:cNvSpPr/>
          <p:nvPr userDrawn="1"/>
        </p:nvSpPr>
        <p:spPr>
          <a:xfrm>
            <a:off x="217167" y="5955140"/>
            <a:ext cx="11517632" cy="424732"/>
          </a:xfrm>
          <a:prstGeom prst="rect">
            <a:avLst/>
          </a:prstGeom>
        </p:spPr>
        <p:txBody>
          <a:bodyPr wrap="square">
            <a:spAutoFit/>
          </a:bodyPr>
          <a:lstStyle/>
          <a:p>
            <a:pPr eaLnBrk="0" hangingPunct="0">
              <a:lnSpc>
                <a:spcPct val="90000"/>
              </a:lnSpc>
            </a:pPr>
            <a:r>
              <a:rPr lang="en-US" sz="800" dirty="0">
                <a:latin typeface="+mn-lt"/>
                <a:cs typeface="Tahoma"/>
              </a:rPr>
              <a:t>Source: </a:t>
            </a:r>
            <a:r>
              <a:rPr lang="en-US" altLang="en-US" sz="800" dirty="0"/>
              <a:t>Morningstar, 12/31/17. This information is for illustrative purposes only and not indicative of any investment. The Standard &amp; Poor’s 500® Index is an unmanaged index considered to be representative of the U.S. stock market in general. Prices of common stocks will fluctuate and may involve loss of principal when redeemed. The National Bureau of Economic Research was used for the recessionary period information. An investor cannot invest directly in an index. Past performance is no guarantee of future results.</a:t>
            </a:r>
            <a:endParaRPr lang="en-US" sz="800" dirty="0">
              <a:cs typeface="Tahoma"/>
            </a:endParaRPr>
          </a:p>
        </p:txBody>
      </p:sp>
      <p:sp>
        <p:nvSpPr>
          <p:cNvPr id="68" name="Text Placeholder 1">
            <a:extLst>
              <a:ext uri="{FF2B5EF4-FFF2-40B4-BE49-F238E27FC236}">
                <a16:creationId xmlns:a16="http://schemas.microsoft.com/office/drawing/2014/main" id="{CA3F2257-DAA6-472C-8B4D-A173F85E4468}"/>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MARKET FACTORS</a:t>
            </a:r>
          </a:p>
        </p:txBody>
      </p:sp>
      <p:sp>
        <p:nvSpPr>
          <p:cNvPr id="69" name="Text Placeholder 1">
            <a:extLst>
              <a:ext uri="{FF2B5EF4-FFF2-40B4-BE49-F238E27FC236}">
                <a16:creationId xmlns:a16="http://schemas.microsoft.com/office/drawing/2014/main" id="{D1F2AE30-5487-41C1-BF44-616D78089072}"/>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13" name="Rectangle 12">
            <a:extLst>
              <a:ext uri="{FF2B5EF4-FFF2-40B4-BE49-F238E27FC236}">
                <a16:creationId xmlns:a16="http://schemas.microsoft.com/office/drawing/2014/main" id="{5FF2AEE4-3170-B74E-883D-63616ECC1AD7}"/>
              </a:ext>
            </a:extLst>
          </p:cNvPr>
          <p:cNvSpPr/>
          <p:nvPr userDrawn="1"/>
        </p:nvSpPr>
        <p:spPr>
          <a:xfrm>
            <a:off x="3515242" y="1824378"/>
            <a:ext cx="7958771" cy="3799217"/>
          </a:xfrm>
          <a:prstGeom prst="rect">
            <a:avLst/>
          </a:prstGeom>
          <a:solidFill>
            <a:schemeClr val="bg1">
              <a:lumMod val="95000"/>
            </a:schemeClr>
          </a:solidFill>
          <a:ln>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Down Arrow 1">
            <a:extLst>
              <a:ext uri="{FF2B5EF4-FFF2-40B4-BE49-F238E27FC236}">
                <a16:creationId xmlns:a16="http://schemas.microsoft.com/office/drawing/2014/main" id="{0241A775-2EB7-A341-9E84-FD3005CC354B}"/>
              </a:ext>
            </a:extLst>
          </p:cNvPr>
          <p:cNvSpPr/>
          <p:nvPr userDrawn="1"/>
        </p:nvSpPr>
        <p:spPr>
          <a:xfrm rot="10800000">
            <a:off x="5307816" y="2027347"/>
            <a:ext cx="380804" cy="1838462"/>
          </a:xfrm>
          <a:prstGeom prst="downArrow">
            <a:avLst>
              <a:gd name="adj1" fmla="val 50000"/>
              <a:gd name="adj2" fmla="val 5357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Down Arrow 72">
            <a:extLst>
              <a:ext uri="{FF2B5EF4-FFF2-40B4-BE49-F238E27FC236}">
                <a16:creationId xmlns:a16="http://schemas.microsoft.com/office/drawing/2014/main" id="{711B31BE-EB48-EF48-B895-1EB2F4C7EF68}"/>
              </a:ext>
            </a:extLst>
          </p:cNvPr>
          <p:cNvSpPr/>
          <p:nvPr userDrawn="1"/>
        </p:nvSpPr>
        <p:spPr>
          <a:xfrm rot="10800000">
            <a:off x="6932502" y="3187297"/>
            <a:ext cx="380804" cy="678512"/>
          </a:xfrm>
          <a:prstGeom prst="downArrow">
            <a:avLst>
              <a:gd name="adj1" fmla="val 50000"/>
              <a:gd name="adj2" fmla="val 5357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Down Arrow 73">
            <a:extLst>
              <a:ext uri="{FF2B5EF4-FFF2-40B4-BE49-F238E27FC236}">
                <a16:creationId xmlns:a16="http://schemas.microsoft.com/office/drawing/2014/main" id="{EE7AC6CB-03AC-9446-97BF-91B7FE699A72}"/>
              </a:ext>
            </a:extLst>
          </p:cNvPr>
          <p:cNvSpPr/>
          <p:nvPr userDrawn="1"/>
        </p:nvSpPr>
        <p:spPr>
          <a:xfrm rot="10800000">
            <a:off x="8217295" y="2565587"/>
            <a:ext cx="380804" cy="1300222"/>
          </a:xfrm>
          <a:prstGeom prst="downArrow">
            <a:avLst>
              <a:gd name="adj1" fmla="val 50000"/>
              <a:gd name="adj2" fmla="val 5357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Down Arrow 74">
            <a:extLst>
              <a:ext uri="{FF2B5EF4-FFF2-40B4-BE49-F238E27FC236}">
                <a16:creationId xmlns:a16="http://schemas.microsoft.com/office/drawing/2014/main" id="{6696A610-B137-6640-BDAF-FE8475037E06}"/>
              </a:ext>
            </a:extLst>
          </p:cNvPr>
          <p:cNvSpPr/>
          <p:nvPr userDrawn="1"/>
        </p:nvSpPr>
        <p:spPr>
          <a:xfrm rot="10800000">
            <a:off x="9841982" y="2847471"/>
            <a:ext cx="380804" cy="1018337"/>
          </a:xfrm>
          <a:prstGeom prst="downArrow">
            <a:avLst>
              <a:gd name="adj1" fmla="val 50000"/>
              <a:gd name="adj2" fmla="val 5357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Down Arrow 75">
            <a:extLst>
              <a:ext uri="{FF2B5EF4-FFF2-40B4-BE49-F238E27FC236}">
                <a16:creationId xmlns:a16="http://schemas.microsoft.com/office/drawing/2014/main" id="{62924F49-AE5A-9F4B-A1F7-7501F65233A1}"/>
              </a:ext>
            </a:extLst>
          </p:cNvPr>
          <p:cNvSpPr/>
          <p:nvPr userDrawn="1"/>
        </p:nvSpPr>
        <p:spPr>
          <a:xfrm rot="10800000">
            <a:off x="10827001" y="2941108"/>
            <a:ext cx="380804" cy="924699"/>
          </a:xfrm>
          <a:prstGeom prst="downArrow">
            <a:avLst>
              <a:gd name="adj1" fmla="val 50000"/>
              <a:gd name="adj2" fmla="val 5357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Down Arrow 76">
            <a:extLst>
              <a:ext uri="{FF2B5EF4-FFF2-40B4-BE49-F238E27FC236}">
                <a16:creationId xmlns:a16="http://schemas.microsoft.com/office/drawing/2014/main" id="{4643D129-0433-A34E-A40D-9F8E2E8F947C}"/>
              </a:ext>
            </a:extLst>
          </p:cNvPr>
          <p:cNvSpPr/>
          <p:nvPr userDrawn="1"/>
        </p:nvSpPr>
        <p:spPr>
          <a:xfrm>
            <a:off x="4615165" y="3872515"/>
            <a:ext cx="380804" cy="1507556"/>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8" name="Down Arrow 77">
            <a:extLst>
              <a:ext uri="{FF2B5EF4-FFF2-40B4-BE49-F238E27FC236}">
                <a16:creationId xmlns:a16="http://schemas.microsoft.com/office/drawing/2014/main" id="{D69296C2-3698-254B-BF7E-309CCEDE2B93}"/>
              </a:ext>
            </a:extLst>
          </p:cNvPr>
          <p:cNvSpPr/>
          <p:nvPr userDrawn="1"/>
        </p:nvSpPr>
        <p:spPr>
          <a:xfrm>
            <a:off x="4268475" y="3872515"/>
            <a:ext cx="380804" cy="850584"/>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 name="Down Arrow 78">
            <a:extLst>
              <a:ext uri="{FF2B5EF4-FFF2-40B4-BE49-F238E27FC236}">
                <a16:creationId xmlns:a16="http://schemas.microsoft.com/office/drawing/2014/main" id="{A3D00C37-373B-714D-9F6A-88F2A775E715}"/>
              </a:ext>
            </a:extLst>
          </p:cNvPr>
          <p:cNvSpPr/>
          <p:nvPr userDrawn="1"/>
        </p:nvSpPr>
        <p:spPr>
          <a:xfrm>
            <a:off x="4961855" y="3872515"/>
            <a:ext cx="380804" cy="271599"/>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Down Arrow 79">
            <a:extLst>
              <a:ext uri="{FF2B5EF4-FFF2-40B4-BE49-F238E27FC236}">
                <a16:creationId xmlns:a16="http://schemas.microsoft.com/office/drawing/2014/main" id="{7170B291-6D89-6F46-A107-ABD8EDEAEA5A}"/>
              </a:ext>
            </a:extLst>
          </p:cNvPr>
          <p:cNvSpPr/>
          <p:nvPr userDrawn="1"/>
        </p:nvSpPr>
        <p:spPr>
          <a:xfrm>
            <a:off x="3942178" y="3872515"/>
            <a:ext cx="380804" cy="271599"/>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Down Arrow 80">
            <a:extLst>
              <a:ext uri="{FF2B5EF4-FFF2-40B4-BE49-F238E27FC236}">
                <a16:creationId xmlns:a16="http://schemas.microsoft.com/office/drawing/2014/main" id="{2DC3428B-29F3-344A-8FBD-2CB646EAD87F}"/>
              </a:ext>
            </a:extLst>
          </p:cNvPr>
          <p:cNvSpPr/>
          <p:nvPr userDrawn="1"/>
        </p:nvSpPr>
        <p:spPr>
          <a:xfrm>
            <a:off x="6233053" y="3872515"/>
            <a:ext cx="380804" cy="327595"/>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Down Arrow 81">
            <a:extLst>
              <a:ext uri="{FF2B5EF4-FFF2-40B4-BE49-F238E27FC236}">
                <a16:creationId xmlns:a16="http://schemas.microsoft.com/office/drawing/2014/main" id="{6AA439E5-6838-B844-AB03-25B66B1EFAFD}"/>
              </a:ext>
            </a:extLst>
          </p:cNvPr>
          <p:cNvSpPr/>
          <p:nvPr userDrawn="1"/>
        </p:nvSpPr>
        <p:spPr>
          <a:xfrm>
            <a:off x="6579744" y="3872515"/>
            <a:ext cx="380804" cy="367662"/>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Down Arrow 82">
            <a:extLst>
              <a:ext uri="{FF2B5EF4-FFF2-40B4-BE49-F238E27FC236}">
                <a16:creationId xmlns:a16="http://schemas.microsoft.com/office/drawing/2014/main" id="{45496AFE-E1E5-1449-86F4-13DD63E5170D}"/>
              </a:ext>
            </a:extLst>
          </p:cNvPr>
          <p:cNvSpPr/>
          <p:nvPr userDrawn="1"/>
        </p:nvSpPr>
        <p:spPr>
          <a:xfrm>
            <a:off x="7524645" y="3872515"/>
            <a:ext cx="380804" cy="501674"/>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4" name="Down Arrow 83">
            <a:extLst>
              <a:ext uri="{FF2B5EF4-FFF2-40B4-BE49-F238E27FC236}">
                <a16:creationId xmlns:a16="http://schemas.microsoft.com/office/drawing/2014/main" id="{30E54C1A-28B2-D74A-9F2D-70A61EDC556D}"/>
              </a:ext>
            </a:extLst>
          </p:cNvPr>
          <p:cNvSpPr/>
          <p:nvPr userDrawn="1"/>
        </p:nvSpPr>
        <p:spPr>
          <a:xfrm>
            <a:off x="7871335" y="3872515"/>
            <a:ext cx="380804" cy="905402"/>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5" name="Down Arrow 84">
            <a:extLst>
              <a:ext uri="{FF2B5EF4-FFF2-40B4-BE49-F238E27FC236}">
                <a16:creationId xmlns:a16="http://schemas.microsoft.com/office/drawing/2014/main" id="{DCEC99F1-BECB-814E-9EEB-F220D2C9429A}"/>
              </a:ext>
            </a:extLst>
          </p:cNvPr>
          <p:cNvSpPr/>
          <p:nvPr userDrawn="1"/>
        </p:nvSpPr>
        <p:spPr>
          <a:xfrm>
            <a:off x="9482426" y="3872514"/>
            <a:ext cx="380804" cy="794533"/>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Down Arrow 85">
            <a:extLst>
              <a:ext uri="{FF2B5EF4-FFF2-40B4-BE49-F238E27FC236}">
                <a16:creationId xmlns:a16="http://schemas.microsoft.com/office/drawing/2014/main" id="{8DB95754-B8F7-504C-8F91-B20F4BD24A31}"/>
              </a:ext>
            </a:extLst>
          </p:cNvPr>
          <p:cNvSpPr/>
          <p:nvPr userDrawn="1"/>
        </p:nvSpPr>
        <p:spPr>
          <a:xfrm>
            <a:off x="9149331" y="3872515"/>
            <a:ext cx="380804" cy="410098"/>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7" name="Down Arrow 86">
            <a:extLst>
              <a:ext uri="{FF2B5EF4-FFF2-40B4-BE49-F238E27FC236}">
                <a16:creationId xmlns:a16="http://schemas.microsoft.com/office/drawing/2014/main" id="{F42DD65D-1122-D540-A508-CA96D587452A}"/>
              </a:ext>
            </a:extLst>
          </p:cNvPr>
          <p:cNvSpPr/>
          <p:nvPr userDrawn="1"/>
        </p:nvSpPr>
        <p:spPr>
          <a:xfrm>
            <a:off x="8816236" y="3872515"/>
            <a:ext cx="380804" cy="307767"/>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Down Arrow 87">
            <a:extLst>
              <a:ext uri="{FF2B5EF4-FFF2-40B4-BE49-F238E27FC236}">
                <a16:creationId xmlns:a16="http://schemas.microsoft.com/office/drawing/2014/main" id="{02F66346-3E0A-8442-A2B2-CA1C7E6AABE0}"/>
              </a:ext>
            </a:extLst>
          </p:cNvPr>
          <p:cNvSpPr/>
          <p:nvPr userDrawn="1"/>
        </p:nvSpPr>
        <p:spPr>
          <a:xfrm>
            <a:off x="10440922" y="3872515"/>
            <a:ext cx="380804" cy="1289850"/>
          </a:xfrm>
          <a:prstGeom prst="downArrow">
            <a:avLst>
              <a:gd name="adj1" fmla="val 50000"/>
              <a:gd name="adj2" fmla="val 5357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riangle 11">
            <a:extLst>
              <a:ext uri="{FF2B5EF4-FFF2-40B4-BE49-F238E27FC236}">
                <a16:creationId xmlns:a16="http://schemas.microsoft.com/office/drawing/2014/main" id="{6E918D1C-5B46-B74C-9FE6-59409F270B93}"/>
              </a:ext>
            </a:extLst>
          </p:cNvPr>
          <p:cNvSpPr/>
          <p:nvPr userDrawn="1"/>
        </p:nvSpPr>
        <p:spPr>
          <a:xfrm rot="10800000">
            <a:off x="6040017" y="3872515"/>
            <a:ext cx="142332" cy="60789"/>
          </a:xfrm>
          <a:prstGeom prst="triangl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023E88C6-B723-4B7B-B2C3-9003A680843E}"/>
              </a:ext>
            </a:extLst>
          </p:cNvPr>
          <p:cNvSpPr txBox="1"/>
          <p:nvPr userDrawn="1"/>
        </p:nvSpPr>
        <p:spPr>
          <a:xfrm>
            <a:off x="5250664" y="1867049"/>
            <a:ext cx="504681" cy="138499"/>
          </a:xfrm>
          <a:prstGeom prst="rect">
            <a:avLst/>
          </a:prstGeom>
          <a:noFill/>
        </p:spPr>
        <p:txBody>
          <a:bodyPr wrap="square" lIns="0" tIns="0" rIns="0" bIns="0" rtlCol="0">
            <a:spAutoFit/>
          </a:bodyPr>
          <a:lstStyle/>
          <a:p>
            <a:pPr algn="ctr"/>
            <a:r>
              <a:rPr lang="en-US" sz="900" dirty="0"/>
              <a:t>53.99%</a:t>
            </a:r>
          </a:p>
        </p:txBody>
      </p:sp>
      <p:sp>
        <p:nvSpPr>
          <p:cNvPr id="23" name="TextBox 22">
            <a:extLst>
              <a:ext uri="{FF2B5EF4-FFF2-40B4-BE49-F238E27FC236}">
                <a16:creationId xmlns:a16="http://schemas.microsoft.com/office/drawing/2014/main" id="{133ECEF0-F0A0-4BE2-B1DE-BD6D903CEC21}"/>
              </a:ext>
            </a:extLst>
          </p:cNvPr>
          <p:cNvSpPr txBox="1"/>
          <p:nvPr userDrawn="1"/>
        </p:nvSpPr>
        <p:spPr>
          <a:xfrm rot="16200000">
            <a:off x="5137011" y="3399492"/>
            <a:ext cx="712033" cy="131794"/>
          </a:xfrm>
          <a:prstGeom prst="rect">
            <a:avLst/>
          </a:prstGeom>
          <a:noFill/>
        </p:spPr>
        <p:txBody>
          <a:bodyPr wrap="square" lIns="0" tIns="0" rIns="0" bIns="0" rtlCol="0">
            <a:spAutoFit/>
          </a:bodyPr>
          <a:lstStyle/>
          <a:p>
            <a:r>
              <a:rPr lang="en-US" sz="800" dirty="0">
                <a:solidFill>
                  <a:schemeClr val="bg1"/>
                </a:solidFill>
              </a:rPr>
              <a:t>1933</a:t>
            </a:r>
          </a:p>
        </p:txBody>
      </p:sp>
      <p:sp>
        <p:nvSpPr>
          <p:cNvPr id="24" name="TextBox 23">
            <a:extLst>
              <a:ext uri="{FF2B5EF4-FFF2-40B4-BE49-F238E27FC236}">
                <a16:creationId xmlns:a16="http://schemas.microsoft.com/office/drawing/2014/main" id="{C739AC8D-4C05-483E-A175-9CC3937BE24B}"/>
              </a:ext>
            </a:extLst>
          </p:cNvPr>
          <p:cNvSpPr txBox="1"/>
          <p:nvPr userDrawn="1"/>
        </p:nvSpPr>
        <p:spPr>
          <a:xfrm rot="16200000">
            <a:off x="4795365" y="4203604"/>
            <a:ext cx="712033" cy="115319"/>
          </a:xfrm>
          <a:prstGeom prst="rect">
            <a:avLst/>
          </a:prstGeom>
          <a:noFill/>
        </p:spPr>
        <p:txBody>
          <a:bodyPr wrap="square" lIns="0" tIns="0" rIns="0" bIns="0" rtlCol="0">
            <a:spAutoFit/>
          </a:bodyPr>
          <a:lstStyle/>
          <a:p>
            <a:pPr algn="r"/>
            <a:r>
              <a:rPr lang="en-US" sz="700" dirty="0">
                <a:solidFill>
                  <a:schemeClr val="bg1"/>
                </a:solidFill>
              </a:rPr>
              <a:t>1932</a:t>
            </a:r>
          </a:p>
        </p:txBody>
      </p:sp>
      <p:sp>
        <p:nvSpPr>
          <p:cNvPr id="26" name="TextBox 25">
            <a:extLst>
              <a:ext uri="{FF2B5EF4-FFF2-40B4-BE49-F238E27FC236}">
                <a16:creationId xmlns:a16="http://schemas.microsoft.com/office/drawing/2014/main" id="{30EA8D8A-3DA7-4D90-B1DF-41D861847659}"/>
              </a:ext>
            </a:extLst>
          </p:cNvPr>
          <p:cNvSpPr txBox="1"/>
          <p:nvPr userDrawn="1"/>
        </p:nvSpPr>
        <p:spPr>
          <a:xfrm>
            <a:off x="4876834" y="4174970"/>
            <a:ext cx="554371" cy="138499"/>
          </a:xfrm>
          <a:prstGeom prst="rect">
            <a:avLst/>
          </a:prstGeom>
          <a:noFill/>
        </p:spPr>
        <p:txBody>
          <a:bodyPr wrap="square" lIns="0" tIns="0" rIns="0" bIns="0" rtlCol="0">
            <a:spAutoFit/>
          </a:bodyPr>
          <a:lstStyle/>
          <a:p>
            <a:pPr algn="ctr"/>
            <a:r>
              <a:rPr lang="en-US" sz="900" dirty="0"/>
              <a:t>-8.19%</a:t>
            </a:r>
          </a:p>
        </p:txBody>
      </p:sp>
      <p:sp>
        <p:nvSpPr>
          <p:cNvPr id="27" name="TextBox 26">
            <a:extLst>
              <a:ext uri="{FF2B5EF4-FFF2-40B4-BE49-F238E27FC236}">
                <a16:creationId xmlns:a16="http://schemas.microsoft.com/office/drawing/2014/main" id="{0B45F4D7-6AAB-4585-AA6D-45E2E67E8E6A}"/>
              </a:ext>
            </a:extLst>
          </p:cNvPr>
          <p:cNvSpPr txBox="1"/>
          <p:nvPr userDrawn="1"/>
        </p:nvSpPr>
        <p:spPr>
          <a:xfrm>
            <a:off x="4536000" y="5419263"/>
            <a:ext cx="537972" cy="138499"/>
          </a:xfrm>
          <a:prstGeom prst="rect">
            <a:avLst/>
          </a:prstGeom>
          <a:noFill/>
        </p:spPr>
        <p:txBody>
          <a:bodyPr wrap="square" lIns="0" tIns="0" rIns="0" bIns="0" rtlCol="0">
            <a:spAutoFit/>
          </a:bodyPr>
          <a:lstStyle/>
          <a:p>
            <a:pPr algn="ctr"/>
            <a:r>
              <a:rPr lang="en-US" sz="900" dirty="0"/>
              <a:t>-43.34%</a:t>
            </a:r>
          </a:p>
        </p:txBody>
      </p:sp>
      <p:sp>
        <p:nvSpPr>
          <p:cNvPr id="28" name="TextBox 27">
            <a:extLst>
              <a:ext uri="{FF2B5EF4-FFF2-40B4-BE49-F238E27FC236}">
                <a16:creationId xmlns:a16="http://schemas.microsoft.com/office/drawing/2014/main" id="{377B8D54-B2A2-4F81-BE62-5AE9E24985E5}"/>
              </a:ext>
            </a:extLst>
          </p:cNvPr>
          <p:cNvSpPr txBox="1"/>
          <p:nvPr userDrawn="1"/>
        </p:nvSpPr>
        <p:spPr>
          <a:xfrm>
            <a:off x="4163047" y="4755941"/>
            <a:ext cx="591553" cy="138499"/>
          </a:xfrm>
          <a:prstGeom prst="rect">
            <a:avLst/>
          </a:prstGeom>
          <a:noFill/>
        </p:spPr>
        <p:txBody>
          <a:bodyPr wrap="square" lIns="0" tIns="0" rIns="0" bIns="0" rtlCol="0">
            <a:spAutoFit/>
          </a:bodyPr>
          <a:lstStyle/>
          <a:p>
            <a:pPr algn="ctr"/>
            <a:r>
              <a:rPr lang="en-US" sz="900" dirty="0"/>
              <a:t>-24.90%</a:t>
            </a:r>
          </a:p>
        </p:txBody>
      </p:sp>
      <p:sp>
        <p:nvSpPr>
          <p:cNvPr id="29" name="TextBox 28">
            <a:extLst>
              <a:ext uri="{FF2B5EF4-FFF2-40B4-BE49-F238E27FC236}">
                <a16:creationId xmlns:a16="http://schemas.microsoft.com/office/drawing/2014/main" id="{1D95AC6E-7DD5-4C09-B6B0-72D956AD04F2}"/>
              </a:ext>
            </a:extLst>
          </p:cNvPr>
          <p:cNvSpPr txBox="1"/>
          <p:nvPr userDrawn="1"/>
        </p:nvSpPr>
        <p:spPr>
          <a:xfrm rot="16200000">
            <a:off x="3851136" y="4119184"/>
            <a:ext cx="543195" cy="115319"/>
          </a:xfrm>
          <a:prstGeom prst="rect">
            <a:avLst/>
          </a:prstGeom>
          <a:noFill/>
        </p:spPr>
        <p:txBody>
          <a:bodyPr wrap="square" lIns="0" tIns="0" rIns="0" bIns="0" rtlCol="0">
            <a:spAutoFit/>
          </a:bodyPr>
          <a:lstStyle/>
          <a:p>
            <a:pPr algn="r"/>
            <a:r>
              <a:rPr lang="en-US" sz="700" dirty="0">
                <a:solidFill>
                  <a:schemeClr val="bg1"/>
                </a:solidFill>
              </a:rPr>
              <a:t>1929</a:t>
            </a:r>
          </a:p>
        </p:txBody>
      </p:sp>
      <p:sp>
        <p:nvSpPr>
          <p:cNvPr id="30" name="TextBox 29">
            <a:extLst>
              <a:ext uri="{FF2B5EF4-FFF2-40B4-BE49-F238E27FC236}">
                <a16:creationId xmlns:a16="http://schemas.microsoft.com/office/drawing/2014/main" id="{097356BD-23F4-4F1C-AF28-86FFA144A3DC}"/>
              </a:ext>
            </a:extLst>
          </p:cNvPr>
          <p:cNvSpPr txBox="1"/>
          <p:nvPr userDrawn="1"/>
        </p:nvSpPr>
        <p:spPr>
          <a:xfrm>
            <a:off x="3925175" y="4175864"/>
            <a:ext cx="405125" cy="138499"/>
          </a:xfrm>
          <a:prstGeom prst="rect">
            <a:avLst/>
          </a:prstGeom>
          <a:noFill/>
        </p:spPr>
        <p:txBody>
          <a:bodyPr wrap="square" lIns="0" tIns="0" rIns="0" bIns="0" rtlCol="0">
            <a:spAutoFit/>
          </a:bodyPr>
          <a:lstStyle/>
          <a:p>
            <a:pPr algn="ctr"/>
            <a:r>
              <a:rPr lang="en-US" sz="900" dirty="0"/>
              <a:t>-8.42%</a:t>
            </a:r>
          </a:p>
        </p:txBody>
      </p:sp>
      <p:sp>
        <p:nvSpPr>
          <p:cNvPr id="31" name="TextBox 30">
            <a:extLst>
              <a:ext uri="{FF2B5EF4-FFF2-40B4-BE49-F238E27FC236}">
                <a16:creationId xmlns:a16="http://schemas.microsoft.com/office/drawing/2014/main" id="{7C952279-B6FD-44AC-A06E-8D70EA88D685}"/>
              </a:ext>
            </a:extLst>
          </p:cNvPr>
          <p:cNvSpPr txBox="1"/>
          <p:nvPr userDrawn="1"/>
        </p:nvSpPr>
        <p:spPr>
          <a:xfrm rot="16200000">
            <a:off x="4181565" y="4117299"/>
            <a:ext cx="543195" cy="131794"/>
          </a:xfrm>
          <a:prstGeom prst="rect">
            <a:avLst/>
          </a:prstGeom>
          <a:noFill/>
        </p:spPr>
        <p:txBody>
          <a:bodyPr wrap="square" lIns="0" tIns="0" rIns="0" bIns="0" rtlCol="0">
            <a:spAutoFit/>
          </a:bodyPr>
          <a:lstStyle/>
          <a:p>
            <a:pPr algn="r"/>
            <a:r>
              <a:rPr lang="en-US" sz="800" dirty="0">
                <a:solidFill>
                  <a:schemeClr val="bg1"/>
                </a:solidFill>
              </a:rPr>
              <a:t>1930</a:t>
            </a:r>
          </a:p>
        </p:txBody>
      </p:sp>
      <p:sp>
        <p:nvSpPr>
          <p:cNvPr id="33" name="TextBox 32">
            <a:extLst>
              <a:ext uri="{FF2B5EF4-FFF2-40B4-BE49-F238E27FC236}">
                <a16:creationId xmlns:a16="http://schemas.microsoft.com/office/drawing/2014/main" id="{AFA1F11D-D013-4529-B36E-0FFD087FE8E5}"/>
              </a:ext>
            </a:extLst>
          </p:cNvPr>
          <p:cNvSpPr txBox="1"/>
          <p:nvPr userDrawn="1"/>
        </p:nvSpPr>
        <p:spPr>
          <a:xfrm>
            <a:off x="3961108" y="3546695"/>
            <a:ext cx="855346" cy="246221"/>
          </a:xfrm>
          <a:prstGeom prst="rect">
            <a:avLst/>
          </a:prstGeom>
          <a:noFill/>
        </p:spPr>
        <p:txBody>
          <a:bodyPr wrap="square" lIns="0" tIns="0" rIns="0" bIns="0" rtlCol="0">
            <a:spAutoFit/>
          </a:bodyPr>
          <a:lstStyle/>
          <a:p>
            <a:r>
              <a:rPr lang="en-US" sz="800" b="1" dirty="0">
                <a:latin typeface="Georgia" panose="02040502050405020303" pitchFamily="18" charset="0"/>
              </a:rPr>
              <a:t>Great Depression</a:t>
            </a:r>
          </a:p>
        </p:txBody>
      </p:sp>
      <p:sp>
        <p:nvSpPr>
          <p:cNvPr id="34" name="TextBox 33">
            <a:extLst>
              <a:ext uri="{FF2B5EF4-FFF2-40B4-BE49-F238E27FC236}">
                <a16:creationId xmlns:a16="http://schemas.microsoft.com/office/drawing/2014/main" id="{76A19100-CAFA-416F-9272-D7759BE58D6B}"/>
              </a:ext>
            </a:extLst>
          </p:cNvPr>
          <p:cNvSpPr txBox="1"/>
          <p:nvPr userDrawn="1"/>
        </p:nvSpPr>
        <p:spPr>
          <a:xfrm>
            <a:off x="5920854" y="3685195"/>
            <a:ext cx="855346" cy="123111"/>
          </a:xfrm>
          <a:prstGeom prst="rect">
            <a:avLst/>
          </a:prstGeom>
          <a:noFill/>
        </p:spPr>
        <p:txBody>
          <a:bodyPr wrap="square" lIns="0" tIns="0" rIns="0" bIns="0" rtlCol="0">
            <a:spAutoFit/>
          </a:bodyPr>
          <a:lstStyle/>
          <a:p>
            <a:r>
              <a:rPr lang="en-US" sz="800" b="1" dirty="0">
                <a:latin typeface="Georgia" panose="02040502050405020303" pitchFamily="18" charset="0"/>
              </a:rPr>
              <a:t>WWII</a:t>
            </a:r>
          </a:p>
        </p:txBody>
      </p:sp>
      <p:sp>
        <p:nvSpPr>
          <p:cNvPr id="35" name="TextBox 34">
            <a:extLst>
              <a:ext uri="{FF2B5EF4-FFF2-40B4-BE49-F238E27FC236}">
                <a16:creationId xmlns:a16="http://schemas.microsoft.com/office/drawing/2014/main" id="{3BECF538-EA1D-4EA5-96A6-D3A75E7BD209}"/>
              </a:ext>
            </a:extLst>
          </p:cNvPr>
          <p:cNvSpPr txBox="1"/>
          <p:nvPr userDrawn="1"/>
        </p:nvSpPr>
        <p:spPr>
          <a:xfrm>
            <a:off x="7521996" y="3685195"/>
            <a:ext cx="652684" cy="123111"/>
          </a:xfrm>
          <a:prstGeom prst="rect">
            <a:avLst/>
          </a:prstGeom>
          <a:noFill/>
        </p:spPr>
        <p:txBody>
          <a:bodyPr wrap="square" lIns="0" tIns="0" rIns="0" bIns="0" rtlCol="0">
            <a:spAutoFit/>
          </a:bodyPr>
          <a:lstStyle/>
          <a:p>
            <a:r>
              <a:rPr lang="en-US" sz="800" b="1" dirty="0">
                <a:latin typeface="Georgia" panose="02040502050405020303" pitchFamily="18" charset="0"/>
              </a:rPr>
              <a:t>Oil Crisis</a:t>
            </a:r>
          </a:p>
        </p:txBody>
      </p:sp>
      <p:sp>
        <p:nvSpPr>
          <p:cNvPr id="36" name="TextBox 35">
            <a:extLst>
              <a:ext uri="{FF2B5EF4-FFF2-40B4-BE49-F238E27FC236}">
                <a16:creationId xmlns:a16="http://schemas.microsoft.com/office/drawing/2014/main" id="{1B932D14-CD51-4495-A314-2215E76E2A98}"/>
              </a:ext>
            </a:extLst>
          </p:cNvPr>
          <p:cNvSpPr txBox="1"/>
          <p:nvPr userDrawn="1"/>
        </p:nvSpPr>
        <p:spPr>
          <a:xfrm>
            <a:off x="8786458" y="3685195"/>
            <a:ext cx="949256" cy="123111"/>
          </a:xfrm>
          <a:prstGeom prst="rect">
            <a:avLst/>
          </a:prstGeom>
          <a:noFill/>
        </p:spPr>
        <p:txBody>
          <a:bodyPr wrap="square" lIns="0" tIns="0" rIns="0" bIns="0" rtlCol="0">
            <a:spAutoFit/>
          </a:bodyPr>
          <a:lstStyle/>
          <a:p>
            <a:r>
              <a:rPr lang="en-US" sz="800" b="1" dirty="0">
                <a:latin typeface="Georgia" panose="02040502050405020303" pitchFamily="18" charset="0"/>
              </a:rPr>
              <a:t>Tech Bubble</a:t>
            </a:r>
          </a:p>
        </p:txBody>
      </p:sp>
      <p:sp>
        <p:nvSpPr>
          <p:cNvPr id="37" name="TextBox 36">
            <a:extLst>
              <a:ext uri="{FF2B5EF4-FFF2-40B4-BE49-F238E27FC236}">
                <a16:creationId xmlns:a16="http://schemas.microsoft.com/office/drawing/2014/main" id="{D8C08A63-FEA1-4BD8-9F3A-B72C9E47A2A8}"/>
              </a:ext>
            </a:extLst>
          </p:cNvPr>
          <p:cNvSpPr txBox="1"/>
          <p:nvPr userDrawn="1"/>
        </p:nvSpPr>
        <p:spPr>
          <a:xfrm>
            <a:off x="10380533" y="3565107"/>
            <a:ext cx="587727" cy="258587"/>
          </a:xfrm>
          <a:prstGeom prst="rect">
            <a:avLst/>
          </a:prstGeom>
          <a:noFill/>
        </p:spPr>
        <p:txBody>
          <a:bodyPr wrap="square" lIns="0" tIns="0" rIns="0" bIns="0" rtlCol="0">
            <a:noAutofit/>
          </a:bodyPr>
          <a:lstStyle/>
          <a:p>
            <a:r>
              <a:rPr lang="en-US" sz="800" b="1" dirty="0">
                <a:latin typeface="Georgia" panose="02040502050405020303" pitchFamily="18" charset="0"/>
              </a:rPr>
              <a:t>Great </a:t>
            </a:r>
            <a:r>
              <a:rPr lang="en-US" sz="800" b="1" spc="-20" baseline="0" dirty="0">
                <a:latin typeface="Georgia" panose="02040502050405020303" pitchFamily="18" charset="0"/>
              </a:rPr>
              <a:t>Recession</a:t>
            </a:r>
          </a:p>
        </p:txBody>
      </p:sp>
      <p:sp>
        <p:nvSpPr>
          <p:cNvPr id="38" name="TextBox 37">
            <a:extLst>
              <a:ext uri="{FF2B5EF4-FFF2-40B4-BE49-F238E27FC236}">
                <a16:creationId xmlns:a16="http://schemas.microsoft.com/office/drawing/2014/main" id="{217D96EA-1223-46CD-862B-E4944FC20275}"/>
              </a:ext>
            </a:extLst>
          </p:cNvPr>
          <p:cNvSpPr txBox="1"/>
          <p:nvPr userDrawn="1"/>
        </p:nvSpPr>
        <p:spPr>
          <a:xfrm rot="16200000">
            <a:off x="4535759" y="4117299"/>
            <a:ext cx="543195" cy="131794"/>
          </a:xfrm>
          <a:prstGeom prst="rect">
            <a:avLst/>
          </a:prstGeom>
          <a:noFill/>
        </p:spPr>
        <p:txBody>
          <a:bodyPr wrap="square" lIns="0" tIns="0" rIns="0" bIns="0" rtlCol="0">
            <a:spAutoFit/>
          </a:bodyPr>
          <a:lstStyle/>
          <a:p>
            <a:pPr algn="r"/>
            <a:r>
              <a:rPr lang="en-US" sz="800" dirty="0">
                <a:solidFill>
                  <a:schemeClr val="bg1"/>
                </a:solidFill>
              </a:rPr>
              <a:t>1931</a:t>
            </a:r>
          </a:p>
        </p:txBody>
      </p:sp>
      <p:sp>
        <p:nvSpPr>
          <p:cNvPr id="39" name="TextBox 38">
            <a:extLst>
              <a:ext uri="{FF2B5EF4-FFF2-40B4-BE49-F238E27FC236}">
                <a16:creationId xmlns:a16="http://schemas.microsoft.com/office/drawing/2014/main" id="{022027E1-C42C-4E08-A404-CF67C087B594}"/>
              </a:ext>
            </a:extLst>
          </p:cNvPr>
          <p:cNvSpPr txBox="1"/>
          <p:nvPr userDrawn="1"/>
        </p:nvSpPr>
        <p:spPr>
          <a:xfrm>
            <a:off x="5905438" y="4149797"/>
            <a:ext cx="416459" cy="138500"/>
          </a:xfrm>
          <a:prstGeom prst="rect">
            <a:avLst/>
          </a:prstGeom>
          <a:noFill/>
        </p:spPr>
        <p:txBody>
          <a:bodyPr wrap="square" lIns="0" tIns="0" rIns="0" bIns="0" rtlCol="0">
            <a:spAutoFit/>
          </a:bodyPr>
          <a:lstStyle/>
          <a:p>
            <a:pPr algn="ctr"/>
            <a:r>
              <a:rPr lang="en-US" sz="900" dirty="0"/>
              <a:t>-0.41%</a:t>
            </a:r>
          </a:p>
        </p:txBody>
      </p:sp>
      <p:sp>
        <p:nvSpPr>
          <p:cNvPr id="40" name="TextBox 39">
            <a:extLst>
              <a:ext uri="{FF2B5EF4-FFF2-40B4-BE49-F238E27FC236}">
                <a16:creationId xmlns:a16="http://schemas.microsoft.com/office/drawing/2014/main" id="{234DC3F4-F146-49E6-808C-825A7CA466BB}"/>
              </a:ext>
            </a:extLst>
          </p:cNvPr>
          <p:cNvSpPr txBox="1"/>
          <p:nvPr userDrawn="1"/>
        </p:nvSpPr>
        <p:spPr>
          <a:xfrm>
            <a:off x="6222460" y="4247583"/>
            <a:ext cx="416459" cy="138499"/>
          </a:xfrm>
          <a:prstGeom prst="rect">
            <a:avLst/>
          </a:prstGeom>
          <a:noFill/>
        </p:spPr>
        <p:txBody>
          <a:bodyPr wrap="square" lIns="0" tIns="0" rIns="0" bIns="0" rtlCol="0">
            <a:spAutoFit/>
          </a:bodyPr>
          <a:lstStyle/>
          <a:p>
            <a:pPr algn="ctr"/>
            <a:r>
              <a:rPr lang="en-US" sz="900" dirty="0"/>
              <a:t>-9.78%</a:t>
            </a:r>
          </a:p>
        </p:txBody>
      </p:sp>
      <p:sp>
        <p:nvSpPr>
          <p:cNvPr id="41" name="TextBox 40">
            <a:extLst>
              <a:ext uri="{FF2B5EF4-FFF2-40B4-BE49-F238E27FC236}">
                <a16:creationId xmlns:a16="http://schemas.microsoft.com/office/drawing/2014/main" id="{75C498CD-34D9-41FB-8CC2-18E5588EAAFE}"/>
              </a:ext>
            </a:extLst>
          </p:cNvPr>
          <p:cNvSpPr txBox="1"/>
          <p:nvPr userDrawn="1"/>
        </p:nvSpPr>
        <p:spPr>
          <a:xfrm>
            <a:off x="6716153" y="4273872"/>
            <a:ext cx="466320" cy="138499"/>
          </a:xfrm>
          <a:prstGeom prst="rect">
            <a:avLst/>
          </a:prstGeom>
          <a:noFill/>
        </p:spPr>
        <p:txBody>
          <a:bodyPr wrap="square" lIns="0" tIns="0" rIns="0" bIns="0" rtlCol="0">
            <a:spAutoFit/>
          </a:bodyPr>
          <a:lstStyle/>
          <a:p>
            <a:pPr algn="ctr"/>
            <a:r>
              <a:rPr lang="en-US" sz="900" dirty="0"/>
              <a:t>-11.59%</a:t>
            </a:r>
          </a:p>
        </p:txBody>
      </p:sp>
      <p:sp>
        <p:nvSpPr>
          <p:cNvPr id="42" name="TextBox 41">
            <a:extLst>
              <a:ext uri="{FF2B5EF4-FFF2-40B4-BE49-F238E27FC236}">
                <a16:creationId xmlns:a16="http://schemas.microsoft.com/office/drawing/2014/main" id="{3DC7F211-6FFD-4FA6-9F71-6F965C705F1D}"/>
              </a:ext>
            </a:extLst>
          </p:cNvPr>
          <p:cNvSpPr txBox="1"/>
          <p:nvPr userDrawn="1"/>
        </p:nvSpPr>
        <p:spPr>
          <a:xfrm rot="16200000">
            <a:off x="6289899" y="3981500"/>
            <a:ext cx="271598" cy="131794"/>
          </a:xfrm>
          <a:prstGeom prst="rect">
            <a:avLst/>
          </a:prstGeom>
          <a:noFill/>
        </p:spPr>
        <p:txBody>
          <a:bodyPr wrap="square" lIns="0" tIns="0" rIns="0" bIns="0" rtlCol="0">
            <a:spAutoFit/>
          </a:bodyPr>
          <a:lstStyle/>
          <a:p>
            <a:pPr algn="r"/>
            <a:r>
              <a:rPr lang="en-US" sz="800" dirty="0">
                <a:solidFill>
                  <a:schemeClr val="bg1"/>
                </a:solidFill>
              </a:rPr>
              <a:t>1940</a:t>
            </a:r>
          </a:p>
        </p:txBody>
      </p:sp>
      <p:sp>
        <p:nvSpPr>
          <p:cNvPr id="43" name="TextBox 42">
            <a:extLst>
              <a:ext uri="{FF2B5EF4-FFF2-40B4-BE49-F238E27FC236}">
                <a16:creationId xmlns:a16="http://schemas.microsoft.com/office/drawing/2014/main" id="{E5684EC8-2050-4D27-8629-300F7D55E997}"/>
              </a:ext>
            </a:extLst>
          </p:cNvPr>
          <p:cNvSpPr txBox="1"/>
          <p:nvPr userDrawn="1"/>
        </p:nvSpPr>
        <p:spPr>
          <a:xfrm rot="16200000">
            <a:off x="6640890" y="3981500"/>
            <a:ext cx="271598" cy="131794"/>
          </a:xfrm>
          <a:prstGeom prst="rect">
            <a:avLst/>
          </a:prstGeom>
          <a:noFill/>
        </p:spPr>
        <p:txBody>
          <a:bodyPr wrap="square" lIns="0" tIns="0" rIns="0" bIns="0" rtlCol="0">
            <a:spAutoFit/>
          </a:bodyPr>
          <a:lstStyle/>
          <a:p>
            <a:pPr algn="r"/>
            <a:r>
              <a:rPr lang="en-US" sz="800" dirty="0">
                <a:solidFill>
                  <a:schemeClr val="bg1"/>
                </a:solidFill>
              </a:rPr>
              <a:t>1941</a:t>
            </a:r>
          </a:p>
        </p:txBody>
      </p:sp>
      <p:sp>
        <p:nvSpPr>
          <p:cNvPr id="44" name="TextBox 43">
            <a:extLst>
              <a:ext uri="{FF2B5EF4-FFF2-40B4-BE49-F238E27FC236}">
                <a16:creationId xmlns:a16="http://schemas.microsoft.com/office/drawing/2014/main" id="{7B26B194-EA00-4B5D-9CE6-14237E77E445}"/>
              </a:ext>
            </a:extLst>
          </p:cNvPr>
          <p:cNvSpPr txBox="1"/>
          <p:nvPr userDrawn="1"/>
        </p:nvSpPr>
        <p:spPr>
          <a:xfrm rot="16200000">
            <a:off x="6986877" y="3619709"/>
            <a:ext cx="271598" cy="131794"/>
          </a:xfrm>
          <a:prstGeom prst="rect">
            <a:avLst/>
          </a:prstGeom>
          <a:noFill/>
        </p:spPr>
        <p:txBody>
          <a:bodyPr wrap="square" lIns="0" tIns="0" rIns="0" bIns="0" rtlCol="0">
            <a:spAutoFit/>
          </a:bodyPr>
          <a:lstStyle/>
          <a:p>
            <a:r>
              <a:rPr lang="en-US" sz="800" dirty="0">
                <a:solidFill>
                  <a:schemeClr val="bg1"/>
                </a:solidFill>
              </a:rPr>
              <a:t>1942</a:t>
            </a:r>
          </a:p>
        </p:txBody>
      </p:sp>
      <p:sp>
        <p:nvSpPr>
          <p:cNvPr id="45" name="TextBox 44">
            <a:extLst>
              <a:ext uri="{FF2B5EF4-FFF2-40B4-BE49-F238E27FC236}">
                <a16:creationId xmlns:a16="http://schemas.microsoft.com/office/drawing/2014/main" id="{E18B3D76-DB1B-4BDB-87B7-64D800D52599}"/>
              </a:ext>
            </a:extLst>
          </p:cNvPr>
          <p:cNvSpPr txBox="1"/>
          <p:nvPr userDrawn="1"/>
        </p:nvSpPr>
        <p:spPr>
          <a:xfrm>
            <a:off x="6885172" y="3019713"/>
            <a:ext cx="466320" cy="138499"/>
          </a:xfrm>
          <a:prstGeom prst="rect">
            <a:avLst/>
          </a:prstGeom>
          <a:noFill/>
        </p:spPr>
        <p:txBody>
          <a:bodyPr wrap="square" lIns="0" tIns="0" rIns="0" bIns="0" rtlCol="0">
            <a:spAutoFit/>
          </a:bodyPr>
          <a:lstStyle/>
          <a:p>
            <a:pPr algn="ctr"/>
            <a:r>
              <a:rPr lang="en-US" sz="900" dirty="0"/>
              <a:t>20.34%</a:t>
            </a:r>
          </a:p>
        </p:txBody>
      </p:sp>
      <p:sp>
        <p:nvSpPr>
          <p:cNvPr id="46" name="TextBox 45">
            <a:extLst>
              <a:ext uri="{FF2B5EF4-FFF2-40B4-BE49-F238E27FC236}">
                <a16:creationId xmlns:a16="http://schemas.microsoft.com/office/drawing/2014/main" id="{219E4409-4514-4961-B657-B114EC2FE404}"/>
              </a:ext>
            </a:extLst>
          </p:cNvPr>
          <p:cNvSpPr txBox="1"/>
          <p:nvPr userDrawn="1"/>
        </p:nvSpPr>
        <p:spPr>
          <a:xfrm>
            <a:off x="8172680" y="2401688"/>
            <a:ext cx="466320" cy="138499"/>
          </a:xfrm>
          <a:prstGeom prst="rect">
            <a:avLst/>
          </a:prstGeom>
          <a:noFill/>
        </p:spPr>
        <p:txBody>
          <a:bodyPr wrap="square" lIns="0" tIns="0" rIns="0" bIns="0" rtlCol="0">
            <a:spAutoFit/>
          </a:bodyPr>
          <a:lstStyle/>
          <a:p>
            <a:pPr algn="ctr"/>
            <a:r>
              <a:rPr lang="en-US" sz="900" dirty="0"/>
              <a:t>37.20%</a:t>
            </a:r>
          </a:p>
        </p:txBody>
      </p:sp>
      <p:sp>
        <p:nvSpPr>
          <p:cNvPr id="47" name="TextBox 46">
            <a:extLst>
              <a:ext uri="{FF2B5EF4-FFF2-40B4-BE49-F238E27FC236}">
                <a16:creationId xmlns:a16="http://schemas.microsoft.com/office/drawing/2014/main" id="{4374EF12-00D1-4EC1-BB2D-B87A9E085BAB}"/>
              </a:ext>
            </a:extLst>
          </p:cNvPr>
          <p:cNvSpPr txBox="1"/>
          <p:nvPr userDrawn="1"/>
        </p:nvSpPr>
        <p:spPr>
          <a:xfrm rot="16200000">
            <a:off x="7576328" y="3981500"/>
            <a:ext cx="271598" cy="131794"/>
          </a:xfrm>
          <a:prstGeom prst="rect">
            <a:avLst/>
          </a:prstGeom>
          <a:noFill/>
        </p:spPr>
        <p:txBody>
          <a:bodyPr wrap="square" lIns="0" tIns="0" rIns="0" bIns="0" rtlCol="0">
            <a:spAutoFit/>
          </a:bodyPr>
          <a:lstStyle/>
          <a:p>
            <a:pPr algn="r"/>
            <a:r>
              <a:rPr lang="en-US" sz="800" dirty="0">
                <a:solidFill>
                  <a:schemeClr val="bg1"/>
                </a:solidFill>
              </a:rPr>
              <a:t>1973</a:t>
            </a:r>
          </a:p>
        </p:txBody>
      </p:sp>
      <p:sp>
        <p:nvSpPr>
          <p:cNvPr id="48" name="TextBox 47">
            <a:extLst>
              <a:ext uri="{FF2B5EF4-FFF2-40B4-BE49-F238E27FC236}">
                <a16:creationId xmlns:a16="http://schemas.microsoft.com/office/drawing/2014/main" id="{C09D07D0-2BE6-42CD-B0D7-779D1DC71B91}"/>
              </a:ext>
            </a:extLst>
          </p:cNvPr>
          <p:cNvSpPr txBox="1"/>
          <p:nvPr userDrawn="1"/>
        </p:nvSpPr>
        <p:spPr>
          <a:xfrm rot="16200000">
            <a:off x="7924443" y="3981500"/>
            <a:ext cx="271598" cy="131794"/>
          </a:xfrm>
          <a:prstGeom prst="rect">
            <a:avLst/>
          </a:prstGeom>
          <a:noFill/>
        </p:spPr>
        <p:txBody>
          <a:bodyPr wrap="square" lIns="0" tIns="0" rIns="0" bIns="0" rtlCol="0">
            <a:spAutoFit/>
          </a:bodyPr>
          <a:lstStyle/>
          <a:p>
            <a:pPr algn="r"/>
            <a:r>
              <a:rPr lang="en-US" sz="800" dirty="0">
                <a:solidFill>
                  <a:schemeClr val="bg1"/>
                </a:solidFill>
              </a:rPr>
              <a:t>1974</a:t>
            </a:r>
          </a:p>
        </p:txBody>
      </p:sp>
      <p:sp>
        <p:nvSpPr>
          <p:cNvPr id="49" name="TextBox 48">
            <a:extLst>
              <a:ext uri="{FF2B5EF4-FFF2-40B4-BE49-F238E27FC236}">
                <a16:creationId xmlns:a16="http://schemas.microsoft.com/office/drawing/2014/main" id="{985A9CB5-C1FF-49E6-827D-CCF186905375}"/>
              </a:ext>
            </a:extLst>
          </p:cNvPr>
          <p:cNvSpPr txBox="1"/>
          <p:nvPr userDrawn="1"/>
        </p:nvSpPr>
        <p:spPr>
          <a:xfrm rot="16200000">
            <a:off x="8271219" y="3619709"/>
            <a:ext cx="271598" cy="131794"/>
          </a:xfrm>
          <a:prstGeom prst="rect">
            <a:avLst/>
          </a:prstGeom>
          <a:noFill/>
        </p:spPr>
        <p:txBody>
          <a:bodyPr wrap="square" lIns="0" tIns="0" rIns="0" bIns="0" rtlCol="0">
            <a:spAutoFit/>
          </a:bodyPr>
          <a:lstStyle/>
          <a:p>
            <a:r>
              <a:rPr lang="en-US" sz="800" dirty="0">
                <a:solidFill>
                  <a:schemeClr val="bg1"/>
                </a:solidFill>
              </a:rPr>
              <a:t>1975</a:t>
            </a:r>
          </a:p>
        </p:txBody>
      </p:sp>
      <p:sp>
        <p:nvSpPr>
          <p:cNvPr id="50" name="TextBox 49">
            <a:extLst>
              <a:ext uri="{FF2B5EF4-FFF2-40B4-BE49-F238E27FC236}">
                <a16:creationId xmlns:a16="http://schemas.microsoft.com/office/drawing/2014/main" id="{D3BE1312-915E-4F64-9653-538D432BBC40}"/>
              </a:ext>
            </a:extLst>
          </p:cNvPr>
          <p:cNvSpPr txBox="1"/>
          <p:nvPr userDrawn="1"/>
        </p:nvSpPr>
        <p:spPr>
          <a:xfrm>
            <a:off x="7486448" y="4410426"/>
            <a:ext cx="466320" cy="138499"/>
          </a:xfrm>
          <a:prstGeom prst="rect">
            <a:avLst/>
          </a:prstGeom>
          <a:noFill/>
        </p:spPr>
        <p:txBody>
          <a:bodyPr wrap="square" lIns="0" tIns="0" rIns="0" bIns="0" rtlCol="0">
            <a:spAutoFit/>
          </a:bodyPr>
          <a:lstStyle/>
          <a:p>
            <a:pPr algn="ctr"/>
            <a:r>
              <a:rPr lang="en-US" sz="900" dirty="0"/>
              <a:t>-14.66%</a:t>
            </a:r>
          </a:p>
        </p:txBody>
      </p:sp>
      <p:sp>
        <p:nvSpPr>
          <p:cNvPr id="51" name="TextBox 50">
            <a:extLst>
              <a:ext uri="{FF2B5EF4-FFF2-40B4-BE49-F238E27FC236}">
                <a16:creationId xmlns:a16="http://schemas.microsoft.com/office/drawing/2014/main" id="{5EFA445D-E573-4221-AF79-86DE04EF96E4}"/>
              </a:ext>
            </a:extLst>
          </p:cNvPr>
          <p:cNvSpPr txBox="1"/>
          <p:nvPr userDrawn="1"/>
        </p:nvSpPr>
        <p:spPr>
          <a:xfrm>
            <a:off x="7834099" y="4812355"/>
            <a:ext cx="466320" cy="138499"/>
          </a:xfrm>
          <a:prstGeom prst="rect">
            <a:avLst/>
          </a:prstGeom>
          <a:noFill/>
        </p:spPr>
        <p:txBody>
          <a:bodyPr wrap="square" lIns="0" tIns="0" rIns="0" bIns="0" rtlCol="0">
            <a:spAutoFit/>
          </a:bodyPr>
          <a:lstStyle/>
          <a:p>
            <a:pPr algn="ctr"/>
            <a:r>
              <a:rPr lang="en-US" sz="900" dirty="0"/>
              <a:t>-26.47%</a:t>
            </a:r>
          </a:p>
        </p:txBody>
      </p:sp>
      <p:sp>
        <p:nvSpPr>
          <p:cNvPr id="52" name="TextBox 51">
            <a:extLst>
              <a:ext uri="{FF2B5EF4-FFF2-40B4-BE49-F238E27FC236}">
                <a16:creationId xmlns:a16="http://schemas.microsoft.com/office/drawing/2014/main" id="{72504A71-448E-4CDB-9DBF-6BDD2B3E2380}"/>
              </a:ext>
            </a:extLst>
          </p:cNvPr>
          <p:cNvSpPr txBox="1"/>
          <p:nvPr userDrawn="1"/>
        </p:nvSpPr>
        <p:spPr>
          <a:xfrm>
            <a:off x="8753560" y="4207013"/>
            <a:ext cx="466320" cy="138499"/>
          </a:xfrm>
          <a:prstGeom prst="rect">
            <a:avLst/>
          </a:prstGeom>
          <a:noFill/>
        </p:spPr>
        <p:txBody>
          <a:bodyPr wrap="square" lIns="0" tIns="0" rIns="0" bIns="0" rtlCol="0">
            <a:spAutoFit/>
          </a:bodyPr>
          <a:lstStyle/>
          <a:p>
            <a:pPr algn="ctr"/>
            <a:r>
              <a:rPr lang="en-US" sz="900" dirty="0"/>
              <a:t>-9.10%</a:t>
            </a:r>
          </a:p>
        </p:txBody>
      </p:sp>
      <p:sp>
        <p:nvSpPr>
          <p:cNvPr id="53" name="TextBox 52">
            <a:extLst>
              <a:ext uri="{FF2B5EF4-FFF2-40B4-BE49-F238E27FC236}">
                <a16:creationId xmlns:a16="http://schemas.microsoft.com/office/drawing/2014/main" id="{E2D15ED0-9FA1-446F-94CB-3B70C580FFB0}"/>
              </a:ext>
            </a:extLst>
          </p:cNvPr>
          <p:cNvSpPr txBox="1"/>
          <p:nvPr userDrawn="1"/>
        </p:nvSpPr>
        <p:spPr>
          <a:xfrm rot="16200000">
            <a:off x="8867530" y="3983386"/>
            <a:ext cx="271598" cy="115319"/>
          </a:xfrm>
          <a:prstGeom prst="rect">
            <a:avLst/>
          </a:prstGeom>
          <a:noFill/>
        </p:spPr>
        <p:txBody>
          <a:bodyPr wrap="square" lIns="0" tIns="0" rIns="0" bIns="0" rtlCol="0">
            <a:spAutoFit/>
          </a:bodyPr>
          <a:lstStyle/>
          <a:p>
            <a:pPr algn="r"/>
            <a:r>
              <a:rPr lang="en-US" sz="700" dirty="0">
                <a:solidFill>
                  <a:schemeClr val="bg1"/>
                </a:solidFill>
              </a:rPr>
              <a:t>2000</a:t>
            </a:r>
          </a:p>
        </p:txBody>
      </p:sp>
      <p:sp>
        <p:nvSpPr>
          <p:cNvPr id="54" name="TextBox 53">
            <a:extLst>
              <a:ext uri="{FF2B5EF4-FFF2-40B4-BE49-F238E27FC236}">
                <a16:creationId xmlns:a16="http://schemas.microsoft.com/office/drawing/2014/main" id="{095EA25A-FB07-4EAC-B27C-606E28716A4C}"/>
              </a:ext>
            </a:extLst>
          </p:cNvPr>
          <p:cNvSpPr txBox="1"/>
          <p:nvPr userDrawn="1"/>
        </p:nvSpPr>
        <p:spPr>
          <a:xfrm rot="16200000">
            <a:off x="9209048" y="3981500"/>
            <a:ext cx="271598" cy="131794"/>
          </a:xfrm>
          <a:prstGeom prst="rect">
            <a:avLst/>
          </a:prstGeom>
          <a:noFill/>
        </p:spPr>
        <p:txBody>
          <a:bodyPr wrap="square" lIns="0" tIns="0" rIns="0" bIns="0" rtlCol="0">
            <a:spAutoFit/>
          </a:bodyPr>
          <a:lstStyle/>
          <a:p>
            <a:pPr algn="r"/>
            <a:r>
              <a:rPr lang="en-US" sz="800" dirty="0">
                <a:solidFill>
                  <a:schemeClr val="bg1"/>
                </a:solidFill>
              </a:rPr>
              <a:t>2001</a:t>
            </a:r>
          </a:p>
        </p:txBody>
      </p:sp>
      <p:sp>
        <p:nvSpPr>
          <p:cNvPr id="55" name="TextBox 54">
            <a:extLst>
              <a:ext uri="{FF2B5EF4-FFF2-40B4-BE49-F238E27FC236}">
                <a16:creationId xmlns:a16="http://schemas.microsoft.com/office/drawing/2014/main" id="{FCC1C348-0D21-4FBA-A218-B2E5744E6110}"/>
              </a:ext>
            </a:extLst>
          </p:cNvPr>
          <p:cNvSpPr txBox="1"/>
          <p:nvPr userDrawn="1"/>
        </p:nvSpPr>
        <p:spPr>
          <a:xfrm rot="16200000">
            <a:off x="9535229" y="3981500"/>
            <a:ext cx="271598" cy="131794"/>
          </a:xfrm>
          <a:prstGeom prst="rect">
            <a:avLst/>
          </a:prstGeom>
          <a:noFill/>
        </p:spPr>
        <p:txBody>
          <a:bodyPr wrap="square" lIns="0" tIns="0" rIns="0" bIns="0" rtlCol="0">
            <a:spAutoFit/>
          </a:bodyPr>
          <a:lstStyle/>
          <a:p>
            <a:pPr algn="r"/>
            <a:r>
              <a:rPr lang="en-US" sz="800" dirty="0">
                <a:solidFill>
                  <a:schemeClr val="bg1"/>
                </a:solidFill>
              </a:rPr>
              <a:t>2002</a:t>
            </a:r>
          </a:p>
        </p:txBody>
      </p:sp>
      <p:sp>
        <p:nvSpPr>
          <p:cNvPr id="56" name="TextBox 55">
            <a:extLst>
              <a:ext uri="{FF2B5EF4-FFF2-40B4-BE49-F238E27FC236}">
                <a16:creationId xmlns:a16="http://schemas.microsoft.com/office/drawing/2014/main" id="{46904DD7-9F5D-4A96-8901-D253859E2383}"/>
              </a:ext>
            </a:extLst>
          </p:cNvPr>
          <p:cNvSpPr txBox="1"/>
          <p:nvPr userDrawn="1"/>
        </p:nvSpPr>
        <p:spPr>
          <a:xfrm rot="16200000">
            <a:off x="9895776" y="3619709"/>
            <a:ext cx="271598" cy="131794"/>
          </a:xfrm>
          <a:prstGeom prst="rect">
            <a:avLst/>
          </a:prstGeom>
          <a:noFill/>
        </p:spPr>
        <p:txBody>
          <a:bodyPr wrap="square" lIns="0" tIns="0" rIns="0" bIns="0" rtlCol="0">
            <a:spAutoFit/>
          </a:bodyPr>
          <a:lstStyle/>
          <a:p>
            <a:r>
              <a:rPr lang="en-US" sz="800" dirty="0">
                <a:solidFill>
                  <a:schemeClr val="bg1"/>
                </a:solidFill>
              </a:rPr>
              <a:t>2003</a:t>
            </a:r>
          </a:p>
        </p:txBody>
      </p:sp>
      <p:sp>
        <p:nvSpPr>
          <p:cNvPr id="57" name="TextBox 56">
            <a:extLst>
              <a:ext uri="{FF2B5EF4-FFF2-40B4-BE49-F238E27FC236}">
                <a16:creationId xmlns:a16="http://schemas.microsoft.com/office/drawing/2014/main" id="{3AF9C58B-C9C5-4CF0-AFE8-9C903A0946FA}"/>
              </a:ext>
            </a:extLst>
          </p:cNvPr>
          <p:cNvSpPr txBox="1"/>
          <p:nvPr userDrawn="1"/>
        </p:nvSpPr>
        <p:spPr>
          <a:xfrm>
            <a:off x="9091163" y="4308882"/>
            <a:ext cx="466320" cy="138499"/>
          </a:xfrm>
          <a:prstGeom prst="rect">
            <a:avLst/>
          </a:prstGeom>
          <a:noFill/>
        </p:spPr>
        <p:txBody>
          <a:bodyPr wrap="square" lIns="0" tIns="0" rIns="0" bIns="0" rtlCol="0">
            <a:spAutoFit/>
          </a:bodyPr>
          <a:lstStyle/>
          <a:p>
            <a:pPr algn="ctr"/>
            <a:r>
              <a:rPr lang="en-US" sz="900" dirty="0"/>
              <a:t>-11.89%</a:t>
            </a:r>
          </a:p>
        </p:txBody>
      </p:sp>
      <p:sp>
        <p:nvSpPr>
          <p:cNvPr id="58" name="TextBox 57">
            <a:extLst>
              <a:ext uri="{FF2B5EF4-FFF2-40B4-BE49-F238E27FC236}">
                <a16:creationId xmlns:a16="http://schemas.microsoft.com/office/drawing/2014/main" id="{C248B76C-5E5C-4C42-8E46-D594CA365954}"/>
              </a:ext>
            </a:extLst>
          </p:cNvPr>
          <p:cNvSpPr txBox="1"/>
          <p:nvPr userDrawn="1"/>
        </p:nvSpPr>
        <p:spPr>
          <a:xfrm>
            <a:off x="9446172" y="4667049"/>
            <a:ext cx="466320" cy="138499"/>
          </a:xfrm>
          <a:prstGeom prst="rect">
            <a:avLst/>
          </a:prstGeom>
          <a:noFill/>
        </p:spPr>
        <p:txBody>
          <a:bodyPr wrap="square" lIns="0" tIns="0" rIns="0" bIns="0" rtlCol="0">
            <a:spAutoFit/>
          </a:bodyPr>
          <a:lstStyle/>
          <a:p>
            <a:pPr algn="ctr"/>
            <a:r>
              <a:rPr lang="en-US" sz="900" dirty="0"/>
              <a:t>-22.10%</a:t>
            </a:r>
          </a:p>
        </p:txBody>
      </p:sp>
      <p:sp>
        <p:nvSpPr>
          <p:cNvPr id="59" name="TextBox 58">
            <a:extLst>
              <a:ext uri="{FF2B5EF4-FFF2-40B4-BE49-F238E27FC236}">
                <a16:creationId xmlns:a16="http://schemas.microsoft.com/office/drawing/2014/main" id="{63738C96-28B3-4FDF-A557-E72701771FD6}"/>
              </a:ext>
            </a:extLst>
          </p:cNvPr>
          <p:cNvSpPr txBox="1"/>
          <p:nvPr userDrawn="1"/>
        </p:nvSpPr>
        <p:spPr>
          <a:xfrm>
            <a:off x="9798415" y="2683573"/>
            <a:ext cx="466320" cy="138499"/>
          </a:xfrm>
          <a:prstGeom prst="rect">
            <a:avLst/>
          </a:prstGeom>
          <a:noFill/>
        </p:spPr>
        <p:txBody>
          <a:bodyPr wrap="square" lIns="0" tIns="0" rIns="0" bIns="0" rtlCol="0">
            <a:spAutoFit/>
          </a:bodyPr>
          <a:lstStyle/>
          <a:p>
            <a:pPr algn="ctr"/>
            <a:r>
              <a:rPr lang="en-US" sz="900" dirty="0"/>
              <a:t>28.68%</a:t>
            </a:r>
          </a:p>
        </p:txBody>
      </p:sp>
      <p:sp>
        <p:nvSpPr>
          <p:cNvPr id="60" name="TextBox 59">
            <a:extLst>
              <a:ext uri="{FF2B5EF4-FFF2-40B4-BE49-F238E27FC236}">
                <a16:creationId xmlns:a16="http://schemas.microsoft.com/office/drawing/2014/main" id="{EED95F86-9D54-4A98-9BB7-3AD08823EFA2}"/>
              </a:ext>
            </a:extLst>
          </p:cNvPr>
          <p:cNvSpPr txBox="1"/>
          <p:nvPr userDrawn="1"/>
        </p:nvSpPr>
        <p:spPr>
          <a:xfrm>
            <a:off x="10784480" y="2777210"/>
            <a:ext cx="466320" cy="138499"/>
          </a:xfrm>
          <a:prstGeom prst="rect">
            <a:avLst/>
          </a:prstGeom>
          <a:noFill/>
        </p:spPr>
        <p:txBody>
          <a:bodyPr wrap="square" lIns="0" tIns="0" rIns="0" bIns="0" rtlCol="0">
            <a:spAutoFit/>
          </a:bodyPr>
          <a:lstStyle/>
          <a:p>
            <a:pPr algn="ctr"/>
            <a:r>
              <a:rPr lang="en-US" sz="900" dirty="0"/>
              <a:t>26.46</a:t>
            </a:r>
          </a:p>
        </p:txBody>
      </p:sp>
      <p:sp>
        <p:nvSpPr>
          <p:cNvPr id="61" name="TextBox 60">
            <a:extLst>
              <a:ext uri="{FF2B5EF4-FFF2-40B4-BE49-F238E27FC236}">
                <a16:creationId xmlns:a16="http://schemas.microsoft.com/office/drawing/2014/main" id="{1AE4B6AB-7FC9-4B4A-9CB4-65138BF916A9}"/>
              </a:ext>
            </a:extLst>
          </p:cNvPr>
          <p:cNvSpPr txBox="1"/>
          <p:nvPr userDrawn="1"/>
        </p:nvSpPr>
        <p:spPr>
          <a:xfrm rot="16200000">
            <a:off x="10491012" y="3981500"/>
            <a:ext cx="271598" cy="131794"/>
          </a:xfrm>
          <a:prstGeom prst="rect">
            <a:avLst/>
          </a:prstGeom>
          <a:noFill/>
        </p:spPr>
        <p:txBody>
          <a:bodyPr wrap="square" lIns="0" tIns="0" rIns="0" bIns="0" rtlCol="0">
            <a:spAutoFit/>
          </a:bodyPr>
          <a:lstStyle/>
          <a:p>
            <a:pPr algn="r"/>
            <a:r>
              <a:rPr lang="en-US" sz="800" dirty="0">
                <a:solidFill>
                  <a:schemeClr val="bg1"/>
                </a:solidFill>
              </a:rPr>
              <a:t>2008</a:t>
            </a:r>
          </a:p>
        </p:txBody>
      </p:sp>
      <p:sp>
        <p:nvSpPr>
          <p:cNvPr id="62" name="TextBox 61">
            <a:extLst>
              <a:ext uri="{FF2B5EF4-FFF2-40B4-BE49-F238E27FC236}">
                <a16:creationId xmlns:a16="http://schemas.microsoft.com/office/drawing/2014/main" id="{21FBCF13-AC60-4C13-9763-B63077C800BE}"/>
              </a:ext>
            </a:extLst>
          </p:cNvPr>
          <p:cNvSpPr txBox="1"/>
          <p:nvPr userDrawn="1"/>
        </p:nvSpPr>
        <p:spPr>
          <a:xfrm rot="16200000">
            <a:off x="10879314" y="3619709"/>
            <a:ext cx="271598" cy="131794"/>
          </a:xfrm>
          <a:prstGeom prst="rect">
            <a:avLst/>
          </a:prstGeom>
          <a:noFill/>
        </p:spPr>
        <p:txBody>
          <a:bodyPr wrap="square" lIns="0" tIns="0" rIns="0" bIns="0" rtlCol="0">
            <a:spAutoFit/>
          </a:bodyPr>
          <a:lstStyle/>
          <a:p>
            <a:r>
              <a:rPr lang="en-US" sz="800" dirty="0">
                <a:solidFill>
                  <a:schemeClr val="bg1"/>
                </a:solidFill>
              </a:rPr>
              <a:t>2009</a:t>
            </a:r>
          </a:p>
        </p:txBody>
      </p:sp>
      <p:sp>
        <p:nvSpPr>
          <p:cNvPr id="63" name="TextBox 62">
            <a:extLst>
              <a:ext uri="{FF2B5EF4-FFF2-40B4-BE49-F238E27FC236}">
                <a16:creationId xmlns:a16="http://schemas.microsoft.com/office/drawing/2014/main" id="{1E94ABF5-3233-498D-AE91-4B5CDDB99800}"/>
              </a:ext>
            </a:extLst>
          </p:cNvPr>
          <p:cNvSpPr txBox="1"/>
          <p:nvPr userDrawn="1"/>
        </p:nvSpPr>
        <p:spPr>
          <a:xfrm>
            <a:off x="10400552" y="5209503"/>
            <a:ext cx="466320" cy="138499"/>
          </a:xfrm>
          <a:prstGeom prst="rect">
            <a:avLst/>
          </a:prstGeom>
          <a:noFill/>
        </p:spPr>
        <p:txBody>
          <a:bodyPr wrap="square" lIns="0" tIns="0" rIns="0" bIns="0" rtlCol="0">
            <a:spAutoFit/>
          </a:bodyPr>
          <a:lstStyle/>
          <a:p>
            <a:pPr algn="ctr"/>
            <a:r>
              <a:rPr lang="en-US" sz="900" dirty="0"/>
              <a:t>-37.00%</a:t>
            </a:r>
          </a:p>
        </p:txBody>
      </p:sp>
      <p:sp>
        <p:nvSpPr>
          <p:cNvPr id="64" name="TextBox 63">
            <a:extLst>
              <a:ext uri="{FF2B5EF4-FFF2-40B4-BE49-F238E27FC236}">
                <a16:creationId xmlns:a16="http://schemas.microsoft.com/office/drawing/2014/main" id="{47AA4B8F-6DF1-4818-8882-E620F8B0F697}"/>
              </a:ext>
            </a:extLst>
          </p:cNvPr>
          <p:cNvSpPr txBox="1"/>
          <p:nvPr userDrawn="1"/>
        </p:nvSpPr>
        <p:spPr>
          <a:xfrm rot="16200000">
            <a:off x="2633985" y="3642678"/>
            <a:ext cx="2118708" cy="148267"/>
          </a:xfrm>
          <a:prstGeom prst="rect">
            <a:avLst/>
          </a:prstGeom>
          <a:noFill/>
        </p:spPr>
        <p:txBody>
          <a:bodyPr wrap="square" lIns="0" tIns="0" rIns="0" bIns="0" rtlCol="0">
            <a:spAutoFit/>
          </a:bodyPr>
          <a:lstStyle/>
          <a:p>
            <a:pPr algn="ctr"/>
            <a:r>
              <a:rPr lang="en-US" sz="900" dirty="0"/>
              <a:t>Annual Return S&amp;P 500</a:t>
            </a:r>
            <a:r>
              <a:rPr lang="en-US" sz="900" baseline="30000" dirty="0"/>
              <a:t>®</a:t>
            </a:r>
          </a:p>
        </p:txBody>
      </p:sp>
      <p:cxnSp>
        <p:nvCxnSpPr>
          <p:cNvPr id="4" name="Straight Connector 3">
            <a:extLst>
              <a:ext uri="{FF2B5EF4-FFF2-40B4-BE49-F238E27FC236}">
                <a16:creationId xmlns:a16="http://schemas.microsoft.com/office/drawing/2014/main" id="{6E782861-824E-D94C-9902-EF7DBB10B9C7}"/>
              </a:ext>
            </a:extLst>
          </p:cNvPr>
          <p:cNvCxnSpPr>
            <a:cxnSpLocks/>
          </p:cNvCxnSpPr>
          <p:nvPr userDrawn="1"/>
        </p:nvCxnSpPr>
        <p:spPr>
          <a:xfrm>
            <a:off x="3901391" y="3872515"/>
            <a:ext cx="7461153" cy="0"/>
          </a:xfrm>
          <a:prstGeom prst="line">
            <a:avLst/>
          </a:prstGeom>
          <a:ln w="19050">
            <a:solidFill>
              <a:schemeClr val="accent3"/>
            </a:solidFill>
          </a:ln>
          <a:effectLst/>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BFC8F755-C41A-B748-B56D-A657D703C853}"/>
              </a:ext>
            </a:extLst>
          </p:cNvPr>
          <p:cNvCxnSpPr>
            <a:cxnSpLocks/>
          </p:cNvCxnSpPr>
          <p:nvPr userDrawn="1"/>
        </p:nvCxnSpPr>
        <p:spPr>
          <a:xfrm flipV="1">
            <a:off x="3894593" y="1935699"/>
            <a:ext cx="0" cy="3562225"/>
          </a:xfrm>
          <a:prstGeom prst="line">
            <a:avLst/>
          </a:prstGeom>
          <a:ln w="12700">
            <a:solidFill>
              <a:schemeClr val="accent3"/>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0F5424DB-4E13-1442-87FC-1AE0AC7FA067}"/>
              </a:ext>
            </a:extLst>
          </p:cNvPr>
          <p:cNvCxnSpPr>
            <a:cxnSpLocks/>
          </p:cNvCxnSpPr>
          <p:nvPr userDrawn="1"/>
        </p:nvCxnSpPr>
        <p:spPr>
          <a:xfrm flipV="1">
            <a:off x="5852374" y="1935699"/>
            <a:ext cx="0" cy="3562225"/>
          </a:xfrm>
          <a:prstGeom prst="line">
            <a:avLst/>
          </a:prstGeom>
          <a:ln w="12700">
            <a:solidFill>
              <a:schemeClr val="accent3"/>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8C669078-55BB-2E4C-B06D-7719B132520E}"/>
              </a:ext>
            </a:extLst>
          </p:cNvPr>
          <p:cNvCxnSpPr>
            <a:cxnSpLocks/>
          </p:cNvCxnSpPr>
          <p:nvPr userDrawn="1"/>
        </p:nvCxnSpPr>
        <p:spPr>
          <a:xfrm flipV="1">
            <a:off x="7456666" y="1935699"/>
            <a:ext cx="0" cy="3562225"/>
          </a:xfrm>
          <a:prstGeom prst="line">
            <a:avLst/>
          </a:prstGeom>
          <a:ln w="12700">
            <a:solidFill>
              <a:schemeClr val="accent3"/>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C7308499-51C0-6A4A-A7B7-54B0F0D0B28D}"/>
              </a:ext>
            </a:extLst>
          </p:cNvPr>
          <p:cNvCxnSpPr>
            <a:cxnSpLocks/>
          </p:cNvCxnSpPr>
          <p:nvPr userDrawn="1"/>
        </p:nvCxnSpPr>
        <p:spPr>
          <a:xfrm flipV="1">
            <a:off x="8721066" y="1935699"/>
            <a:ext cx="0" cy="3562225"/>
          </a:xfrm>
          <a:prstGeom prst="line">
            <a:avLst/>
          </a:prstGeom>
          <a:ln w="12700">
            <a:solidFill>
              <a:schemeClr val="accent3"/>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512184C5-ECA3-F643-9F46-36A1D0E71D4B}"/>
              </a:ext>
            </a:extLst>
          </p:cNvPr>
          <p:cNvCxnSpPr>
            <a:cxnSpLocks/>
          </p:cNvCxnSpPr>
          <p:nvPr userDrawn="1"/>
        </p:nvCxnSpPr>
        <p:spPr>
          <a:xfrm flipV="1">
            <a:off x="10318561" y="1935699"/>
            <a:ext cx="0" cy="3562225"/>
          </a:xfrm>
          <a:prstGeom prst="line">
            <a:avLst/>
          </a:prstGeom>
          <a:ln w="12700">
            <a:solidFill>
              <a:schemeClr val="accent3"/>
            </a:solidFill>
            <a:prstDash val="sysDot"/>
          </a:ln>
          <a:effectLst/>
        </p:spPr>
        <p:style>
          <a:lnRef idx="2">
            <a:schemeClr val="accent1"/>
          </a:lnRef>
          <a:fillRef idx="0">
            <a:schemeClr val="accent1"/>
          </a:fillRef>
          <a:effectRef idx="1">
            <a:schemeClr val="accent1"/>
          </a:effectRef>
          <a:fontRef idx="minor">
            <a:schemeClr val="tx1"/>
          </a:fontRef>
        </p:style>
      </p:cxnSp>
      <p:sp>
        <p:nvSpPr>
          <p:cNvPr id="94" name="TextBox 93">
            <a:extLst>
              <a:ext uri="{FF2B5EF4-FFF2-40B4-BE49-F238E27FC236}">
                <a16:creationId xmlns:a16="http://schemas.microsoft.com/office/drawing/2014/main" id="{827A4D63-0F83-DA48-A5D6-71B412AF41E8}"/>
              </a:ext>
            </a:extLst>
          </p:cNvPr>
          <p:cNvSpPr txBox="1"/>
          <p:nvPr userDrawn="1"/>
        </p:nvSpPr>
        <p:spPr>
          <a:xfrm rot="16200000">
            <a:off x="5899738" y="3981500"/>
            <a:ext cx="271598" cy="131794"/>
          </a:xfrm>
          <a:prstGeom prst="rect">
            <a:avLst/>
          </a:prstGeom>
          <a:noFill/>
        </p:spPr>
        <p:txBody>
          <a:bodyPr wrap="square" lIns="0" tIns="0" rIns="0" bIns="0" rtlCol="0">
            <a:spAutoFit/>
          </a:bodyPr>
          <a:lstStyle/>
          <a:p>
            <a:pPr algn="r"/>
            <a:r>
              <a:rPr lang="en-US" sz="800" dirty="0"/>
              <a:t>1939</a:t>
            </a:r>
          </a:p>
        </p:txBody>
      </p:sp>
    </p:spTree>
    <p:extLst>
      <p:ext uri="{BB962C8B-B14F-4D97-AF65-F5344CB8AC3E}">
        <p14:creationId xmlns:p14="http://schemas.microsoft.com/office/powerpoint/2010/main" val="21640248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BA_Infla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6D5E8FD-3995-4748-8EC2-BAFC35E7D3E5}"/>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584ACBAC-14BC-40C6-9DC4-E072E42A52F6}"/>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68" name="Text Placeholder 1">
            <a:extLst>
              <a:ext uri="{FF2B5EF4-FFF2-40B4-BE49-F238E27FC236}">
                <a16:creationId xmlns:a16="http://schemas.microsoft.com/office/drawing/2014/main" id="{CA3F2257-DAA6-472C-8B4D-A173F85E4468}"/>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MARKET FACTORS</a:t>
            </a:r>
          </a:p>
        </p:txBody>
      </p:sp>
      <p:sp>
        <p:nvSpPr>
          <p:cNvPr id="69" name="Text Placeholder 1">
            <a:extLst>
              <a:ext uri="{FF2B5EF4-FFF2-40B4-BE49-F238E27FC236}">
                <a16:creationId xmlns:a16="http://schemas.microsoft.com/office/drawing/2014/main" id="{D1F2AE30-5487-41C1-BF44-616D78089072}"/>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Tree>
    <p:extLst>
      <p:ext uri="{BB962C8B-B14F-4D97-AF65-F5344CB8AC3E}">
        <p14:creationId xmlns:p14="http://schemas.microsoft.com/office/powerpoint/2010/main" val="24332947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nfla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6D5E8FD-3995-4748-8EC2-BAFC35E7D3E5}"/>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584ACBAC-14BC-40C6-9DC4-E072E42A52F6}"/>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68" name="Text Placeholder 1">
            <a:extLst>
              <a:ext uri="{FF2B5EF4-FFF2-40B4-BE49-F238E27FC236}">
                <a16:creationId xmlns:a16="http://schemas.microsoft.com/office/drawing/2014/main" id="{CA3F2257-DAA6-472C-8B4D-A173F85E4468}"/>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MARKET FACTORS</a:t>
            </a:r>
          </a:p>
        </p:txBody>
      </p:sp>
      <p:sp>
        <p:nvSpPr>
          <p:cNvPr id="69" name="Text Placeholder 1">
            <a:extLst>
              <a:ext uri="{FF2B5EF4-FFF2-40B4-BE49-F238E27FC236}">
                <a16:creationId xmlns:a16="http://schemas.microsoft.com/office/drawing/2014/main" id="{D1F2AE30-5487-41C1-BF44-616D78089072}"/>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Tree>
    <p:extLst>
      <p:ext uri="{BB962C8B-B14F-4D97-AF65-F5344CB8AC3E}">
        <p14:creationId xmlns:p14="http://schemas.microsoft.com/office/powerpoint/2010/main" val="427037276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BA_BearvBull">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6D5E8FD-3995-4748-8EC2-BAFC35E7D3E5}"/>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584ACBAC-14BC-40C6-9DC4-E072E42A52F6}"/>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C0705EDF-5401-4BE8-82BD-9F266045EAE0}"/>
              </a:ext>
            </a:extLst>
          </p:cNvPr>
          <p:cNvSpPr txBox="1">
            <a:spLocks/>
          </p:cNvSpPr>
          <p:nvPr userDrawn="1"/>
        </p:nvSpPr>
        <p:spPr>
          <a:xfrm>
            <a:off x="482112" y="1348277"/>
            <a:ext cx="3354556"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Bull vs. </a:t>
            </a:r>
            <a:br>
              <a:rPr lang="en-US" sz="4400" dirty="0">
                <a:latin typeface="+mj-lt"/>
              </a:rPr>
            </a:br>
            <a:r>
              <a:rPr lang="en-US" sz="4400" dirty="0">
                <a:latin typeface="+mj-lt"/>
              </a:rPr>
              <a:t>Bear Market</a:t>
            </a:r>
          </a:p>
        </p:txBody>
      </p:sp>
      <p:sp>
        <p:nvSpPr>
          <p:cNvPr id="9" name="TextBox 8">
            <a:extLst>
              <a:ext uri="{FF2B5EF4-FFF2-40B4-BE49-F238E27FC236}">
                <a16:creationId xmlns:a16="http://schemas.microsoft.com/office/drawing/2014/main" id="{DC565C75-D218-4FD9-B2FB-3E875FF493A3}"/>
              </a:ext>
            </a:extLst>
          </p:cNvPr>
          <p:cNvSpPr txBox="1"/>
          <p:nvPr userDrawn="1"/>
        </p:nvSpPr>
        <p:spPr>
          <a:xfrm>
            <a:off x="534168" y="3013418"/>
            <a:ext cx="3354556" cy="2597442"/>
          </a:xfrm>
          <a:prstGeom prst="rect">
            <a:avLst/>
          </a:prstGeom>
          <a:noFill/>
        </p:spPr>
        <p:txBody>
          <a:bodyPr wrap="square" rtlCol="0">
            <a:spAutoFit/>
          </a:bodyPr>
          <a:lstStyle/>
          <a:p>
            <a:pPr>
              <a:lnSpc>
                <a:spcPct val="114000"/>
              </a:lnSpc>
            </a:pPr>
            <a:r>
              <a:rPr lang="en-US" sz="1200" u="none" dirty="0">
                <a:solidFill>
                  <a:schemeClr val="tx1"/>
                </a:solidFill>
              </a:rPr>
              <a:t>Bull and bear are used to describe stock market conditions, but can be used to describe anything that is traded.</a:t>
            </a:r>
          </a:p>
          <a:p>
            <a:pPr>
              <a:lnSpc>
                <a:spcPct val="114000"/>
              </a:lnSpc>
            </a:pPr>
            <a:endParaRPr lang="en-US" sz="1200" u="none" dirty="0">
              <a:solidFill>
                <a:schemeClr val="tx1"/>
              </a:solidFill>
            </a:endParaRPr>
          </a:p>
          <a:p>
            <a:pPr>
              <a:lnSpc>
                <a:spcPct val="114000"/>
              </a:lnSpc>
            </a:pPr>
            <a:r>
              <a:rPr lang="en-US" sz="1200" u="none" dirty="0">
                <a:solidFill>
                  <a:schemeClr val="tx1"/>
                </a:solidFill>
              </a:rPr>
              <a:t>Bull markets are considered positive and reflect good market conditions and growth. Bear markets are negative and reflect declines.</a:t>
            </a:r>
          </a:p>
          <a:p>
            <a:pPr>
              <a:lnSpc>
                <a:spcPct val="114000"/>
              </a:lnSpc>
            </a:pPr>
            <a:endParaRPr lang="en-US" sz="1200" u="none" dirty="0">
              <a:solidFill>
                <a:schemeClr val="tx1"/>
              </a:solidFill>
            </a:endParaRPr>
          </a:p>
          <a:p>
            <a:pPr>
              <a:lnSpc>
                <a:spcPct val="114000"/>
              </a:lnSpc>
            </a:pPr>
            <a:r>
              <a:rPr lang="en-US" sz="1200" u="none" dirty="0">
                <a:solidFill>
                  <a:schemeClr val="tx1"/>
                </a:solidFill>
              </a:rPr>
              <a:t>Both bull and bear markets are part of the market cycle, so it’s important to stay focused on your goals even during market volatility.</a:t>
            </a:r>
          </a:p>
        </p:txBody>
      </p:sp>
      <p:sp>
        <p:nvSpPr>
          <p:cNvPr id="68" name="Text Placeholder 1">
            <a:extLst>
              <a:ext uri="{FF2B5EF4-FFF2-40B4-BE49-F238E27FC236}">
                <a16:creationId xmlns:a16="http://schemas.microsoft.com/office/drawing/2014/main" id="{CA3F2257-DAA6-472C-8B4D-A173F85E4468}"/>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MARKET FACTORS</a:t>
            </a:r>
          </a:p>
        </p:txBody>
      </p:sp>
      <p:sp>
        <p:nvSpPr>
          <p:cNvPr id="69" name="Text Placeholder 1">
            <a:extLst>
              <a:ext uri="{FF2B5EF4-FFF2-40B4-BE49-F238E27FC236}">
                <a16:creationId xmlns:a16="http://schemas.microsoft.com/office/drawing/2014/main" id="{D1F2AE30-5487-41C1-BF44-616D78089072}"/>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pic>
        <p:nvPicPr>
          <p:cNvPr id="10" name="Graphic 9">
            <a:extLst>
              <a:ext uri="{FF2B5EF4-FFF2-40B4-BE49-F238E27FC236}">
                <a16:creationId xmlns:a16="http://schemas.microsoft.com/office/drawing/2014/main" id="{8A6D956E-D827-48CD-AA55-B6E1B5256F8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87629" y="659797"/>
            <a:ext cx="3200400" cy="3200400"/>
          </a:xfrm>
          <a:prstGeom prst="rect">
            <a:avLst/>
          </a:prstGeom>
        </p:spPr>
      </p:pic>
      <p:pic>
        <p:nvPicPr>
          <p:cNvPr id="14" name="Graphic 13">
            <a:extLst>
              <a:ext uri="{FF2B5EF4-FFF2-40B4-BE49-F238E27FC236}">
                <a16:creationId xmlns:a16="http://schemas.microsoft.com/office/drawing/2014/main" id="{130D25F0-CC9E-43E3-B74E-904AD47458BB}"/>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928893" y="659797"/>
            <a:ext cx="3200400" cy="3200400"/>
          </a:xfrm>
          <a:prstGeom prst="rect">
            <a:avLst/>
          </a:prstGeom>
        </p:spPr>
      </p:pic>
      <p:sp>
        <p:nvSpPr>
          <p:cNvPr id="15" name="TextBox 14">
            <a:extLst>
              <a:ext uri="{FF2B5EF4-FFF2-40B4-BE49-F238E27FC236}">
                <a16:creationId xmlns:a16="http://schemas.microsoft.com/office/drawing/2014/main" id="{B7A74980-9F87-4259-9017-ADBB102B1F1B}"/>
              </a:ext>
            </a:extLst>
          </p:cNvPr>
          <p:cNvSpPr txBox="1"/>
          <p:nvPr userDrawn="1"/>
        </p:nvSpPr>
        <p:spPr>
          <a:xfrm>
            <a:off x="4587629" y="3002231"/>
            <a:ext cx="3200400" cy="369332"/>
          </a:xfrm>
          <a:prstGeom prst="rect">
            <a:avLst/>
          </a:prstGeom>
          <a:noFill/>
        </p:spPr>
        <p:txBody>
          <a:bodyPr wrap="square" rtlCol="0">
            <a:spAutoFit/>
          </a:bodyPr>
          <a:lstStyle/>
          <a:p>
            <a:pPr algn="ctr"/>
            <a:r>
              <a:rPr lang="en-US" dirty="0">
                <a:solidFill>
                  <a:schemeClr val="tx2"/>
                </a:solidFill>
                <a:latin typeface="+mj-lt"/>
              </a:rPr>
              <a:t>Bull market</a:t>
            </a:r>
          </a:p>
        </p:txBody>
      </p:sp>
      <p:sp>
        <p:nvSpPr>
          <p:cNvPr id="96" name="TextBox 95">
            <a:extLst>
              <a:ext uri="{FF2B5EF4-FFF2-40B4-BE49-F238E27FC236}">
                <a16:creationId xmlns:a16="http://schemas.microsoft.com/office/drawing/2014/main" id="{70BF4201-2331-407E-AB0B-DC4F7DECEACF}"/>
              </a:ext>
            </a:extLst>
          </p:cNvPr>
          <p:cNvSpPr txBox="1"/>
          <p:nvPr userDrawn="1"/>
        </p:nvSpPr>
        <p:spPr>
          <a:xfrm>
            <a:off x="7928893" y="3002231"/>
            <a:ext cx="3200400" cy="369332"/>
          </a:xfrm>
          <a:prstGeom prst="rect">
            <a:avLst/>
          </a:prstGeom>
          <a:noFill/>
        </p:spPr>
        <p:txBody>
          <a:bodyPr wrap="square" rtlCol="0">
            <a:spAutoFit/>
          </a:bodyPr>
          <a:lstStyle/>
          <a:p>
            <a:pPr algn="ctr"/>
            <a:r>
              <a:rPr lang="en-US" dirty="0">
                <a:solidFill>
                  <a:schemeClr val="accent5"/>
                </a:solidFill>
                <a:latin typeface="+mj-lt"/>
              </a:rPr>
              <a:t>Bear market</a:t>
            </a:r>
          </a:p>
        </p:txBody>
      </p:sp>
      <p:sp>
        <p:nvSpPr>
          <p:cNvPr id="16" name="TextBox 15">
            <a:extLst>
              <a:ext uri="{FF2B5EF4-FFF2-40B4-BE49-F238E27FC236}">
                <a16:creationId xmlns:a16="http://schemas.microsoft.com/office/drawing/2014/main" id="{1D9B3C55-E698-4D45-95CB-9A62E8EF1E36}"/>
              </a:ext>
            </a:extLst>
          </p:cNvPr>
          <p:cNvSpPr txBox="1"/>
          <p:nvPr userDrawn="1"/>
        </p:nvSpPr>
        <p:spPr>
          <a:xfrm>
            <a:off x="4662499" y="3550596"/>
            <a:ext cx="3050660" cy="2062103"/>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1400" dirty="0"/>
              <a:t>Optimistic</a:t>
            </a:r>
          </a:p>
          <a:p>
            <a:pPr marL="285750" indent="-285750">
              <a:spcAft>
                <a:spcPts val="600"/>
              </a:spcAft>
              <a:buFont typeface="Arial" panose="020B0604020202020204" pitchFamily="34" charset="0"/>
              <a:buChar char="•"/>
            </a:pPr>
            <a:r>
              <a:rPr lang="en-US" sz="1400" dirty="0"/>
              <a:t>High consumer confidence</a:t>
            </a:r>
          </a:p>
          <a:p>
            <a:pPr marL="285750" indent="-285750">
              <a:spcAft>
                <a:spcPts val="600"/>
              </a:spcAft>
              <a:buFont typeface="Arial" panose="020B0604020202020204" pitchFamily="34" charset="0"/>
              <a:buChar char="•"/>
            </a:pPr>
            <a:r>
              <a:rPr lang="en-US" sz="1400" dirty="0"/>
              <a:t>Rising prices</a:t>
            </a:r>
          </a:p>
          <a:p>
            <a:pPr marL="285750" marR="0" lvl="0" indent="-2857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400" dirty="0"/>
              <a:t>Strong demand</a:t>
            </a:r>
          </a:p>
          <a:p>
            <a:pPr marL="285750" marR="0" lvl="0" indent="-2857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400" dirty="0"/>
              <a:t>Market growth</a:t>
            </a:r>
          </a:p>
          <a:p>
            <a:pPr marL="285750" indent="-285750">
              <a:spcAft>
                <a:spcPts val="600"/>
              </a:spcAft>
              <a:buFont typeface="Arial" panose="020B0604020202020204" pitchFamily="34" charset="0"/>
              <a:buChar char="•"/>
            </a:pPr>
            <a:endParaRPr lang="en-US" sz="1400" dirty="0"/>
          </a:p>
          <a:p>
            <a:pPr marL="285750" indent="-285750">
              <a:spcAft>
                <a:spcPts val="600"/>
              </a:spcAft>
              <a:buFont typeface="Arial" panose="020B0604020202020204" pitchFamily="34" charset="0"/>
              <a:buChar char="•"/>
            </a:pPr>
            <a:endParaRPr lang="en-US" sz="1400" dirty="0"/>
          </a:p>
        </p:txBody>
      </p:sp>
      <p:sp>
        <p:nvSpPr>
          <p:cNvPr id="97" name="TextBox 96">
            <a:extLst>
              <a:ext uri="{FF2B5EF4-FFF2-40B4-BE49-F238E27FC236}">
                <a16:creationId xmlns:a16="http://schemas.microsoft.com/office/drawing/2014/main" id="{F8152456-0E32-4AA0-96AF-8BBCB0B36431}"/>
              </a:ext>
            </a:extLst>
          </p:cNvPr>
          <p:cNvSpPr txBox="1"/>
          <p:nvPr userDrawn="1"/>
        </p:nvSpPr>
        <p:spPr>
          <a:xfrm>
            <a:off x="8003763" y="3565886"/>
            <a:ext cx="3465148" cy="1692771"/>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1400" dirty="0"/>
              <a:t>Pessimistic</a:t>
            </a:r>
          </a:p>
          <a:p>
            <a:pPr marL="285750" indent="-285750">
              <a:spcAft>
                <a:spcPts val="600"/>
              </a:spcAft>
              <a:buFont typeface="Arial" panose="020B0604020202020204" pitchFamily="34" charset="0"/>
              <a:buChar char="•"/>
            </a:pPr>
            <a:r>
              <a:rPr lang="en-US" sz="1400" dirty="0"/>
              <a:t>Low consumer confidence</a:t>
            </a:r>
          </a:p>
          <a:p>
            <a:pPr marL="285750" indent="-285750">
              <a:spcAft>
                <a:spcPts val="600"/>
              </a:spcAft>
              <a:buFont typeface="Arial" panose="020B0604020202020204" pitchFamily="34" charset="0"/>
              <a:buChar char="•"/>
            </a:pPr>
            <a:r>
              <a:rPr lang="en-US" sz="1400" dirty="0"/>
              <a:t>Stock prices fall by at least 20% on major market indexes</a:t>
            </a:r>
          </a:p>
          <a:p>
            <a:pPr marL="285750" indent="-285750">
              <a:spcAft>
                <a:spcPts val="600"/>
              </a:spcAft>
              <a:buFont typeface="Arial" panose="020B0604020202020204" pitchFamily="34" charset="0"/>
              <a:buChar char="•"/>
            </a:pPr>
            <a:r>
              <a:rPr lang="en-US" sz="1400" dirty="0"/>
              <a:t>Weak demand</a:t>
            </a:r>
          </a:p>
          <a:p>
            <a:pPr marL="285750" indent="-285750">
              <a:spcAft>
                <a:spcPts val="600"/>
              </a:spcAft>
              <a:buFont typeface="Arial" panose="020B0604020202020204" pitchFamily="34" charset="0"/>
              <a:buChar char="•"/>
            </a:pPr>
            <a:r>
              <a:rPr lang="en-US" sz="1400" dirty="0"/>
              <a:t>May accompany economic depression</a:t>
            </a:r>
          </a:p>
        </p:txBody>
      </p:sp>
    </p:spTree>
    <p:extLst>
      <p:ext uri="{BB962C8B-B14F-4D97-AF65-F5344CB8AC3E}">
        <p14:creationId xmlns:p14="http://schemas.microsoft.com/office/powerpoint/2010/main" val="3370583694"/>
      </p:ext>
    </p:extLst>
  </p:cSld>
  <p:clrMapOvr>
    <a:masterClrMapping/>
  </p:clrMapOvr>
  <p:extLst>
    <p:ext uri="{DCECCB84-F9BA-43D5-87BE-67443E8EF086}">
      <p15:sldGuideLst xmlns:p15="http://schemas.microsoft.com/office/powerpoint/2012/main">
        <p15:guide id="1" pos="3000"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earvBull">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6D5E8FD-3995-4748-8EC2-BAFC35E7D3E5}"/>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584ACBAC-14BC-40C6-9DC4-E072E42A52F6}"/>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8" name="Text Placeholder 1">
            <a:extLst>
              <a:ext uri="{FF2B5EF4-FFF2-40B4-BE49-F238E27FC236}">
                <a16:creationId xmlns:a16="http://schemas.microsoft.com/office/drawing/2014/main" id="{C0705EDF-5401-4BE8-82BD-9F266045EAE0}"/>
              </a:ext>
            </a:extLst>
          </p:cNvPr>
          <p:cNvSpPr txBox="1">
            <a:spLocks/>
          </p:cNvSpPr>
          <p:nvPr userDrawn="1"/>
        </p:nvSpPr>
        <p:spPr>
          <a:xfrm>
            <a:off x="482112" y="1348277"/>
            <a:ext cx="3354556"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Bull vs. </a:t>
            </a:r>
            <a:br>
              <a:rPr lang="en-US" sz="4400" dirty="0">
                <a:latin typeface="+mj-lt"/>
              </a:rPr>
            </a:br>
            <a:r>
              <a:rPr lang="en-US" sz="4400" dirty="0">
                <a:latin typeface="+mj-lt"/>
              </a:rPr>
              <a:t>Bear Market</a:t>
            </a:r>
          </a:p>
        </p:txBody>
      </p:sp>
      <p:sp>
        <p:nvSpPr>
          <p:cNvPr id="9" name="TextBox 8">
            <a:extLst>
              <a:ext uri="{FF2B5EF4-FFF2-40B4-BE49-F238E27FC236}">
                <a16:creationId xmlns:a16="http://schemas.microsoft.com/office/drawing/2014/main" id="{DC565C75-D218-4FD9-B2FB-3E875FF493A3}"/>
              </a:ext>
            </a:extLst>
          </p:cNvPr>
          <p:cNvSpPr txBox="1"/>
          <p:nvPr userDrawn="1"/>
        </p:nvSpPr>
        <p:spPr>
          <a:xfrm>
            <a:off x="534168" y="3013418"/>
            <a:ext cx="3354556" cy="2597442"/>
          </a:xfrm>
          <a:prstGeom prst="rect">
            <a:avLst/>
          </a:prstGeom>
          <a:noFill/>
        </p:spPr>
        <p:txBody>
          <a:bodyPr wrap="square" rtlCol="0">
            <a:spAutoFit/>
          </a:bodyPr>
          <a:lstStyle/>
          <a:p>
            <a:pPr>
              <a:lnSpc>
                <a:spcPct val="114000"/>
              </a:lnSpc>
            </a:pPr>
            <a:r>
              <a:rPr lang="en-US" sz="1200" u="none" dirty="0">
                <a:solidFill>
                  <a:schemeClr val="tx1"/>
                </a:solidFill>
              </a:rPr>
              <a:t>Bull and bear are used to describe stock market conditions, but can be used to describe anything that is traded.</a:t>
            </a:r>
          </a:p>
          <a:p>
            <a:pPr>
              <a:lnSpc>
                <a:spcPct val="114000"/>
              </a:lnSpc>
            </a:pPr>
            <a:endParaRPr lang="en-US" sz="1200" u="none" dirty="0">
              <a:solidFill>
                <a:schemeClr val="tx1"/>
              </a:solidFill>
            </a:endParaRPr>
          </a:p>
          <a:p>
            <a:pPr>
              <a:lnSpc>
                <a:spcPct val="114000"/>
              </a:lnSpc>
            </a:pPr>
            <a:r>
              <a:rPr lang="en-US" sz="1200" u="none" dirty="0">
                <a:solidFill>
                  <a:schemeClr val="tx1"/>
                </a:solidFill>
              </a:rPr>
              <a:t>Bull markets are considered positive and reflect good market conditions and growth. Bear markets are negative and reflect declines.</a:t>
            </a:r>
          </a:p>
          <a:p>
            <a:pPr>
              <a:lnSpc>
                <a:spcPct val="114000"/>
              </a:lnSpc>
            </a:pPr>
            <a:endParaRPr lang="en-US" sz="1200" u="none" dirty="0">
              <a:solidFill>
                <a:schemeClr val="tx1"/>
              </a:solidFill>
            </a:endParaRPr>
          </a:p>
          <a:p>
            <a:pPr>
              <a:lnSpc>
                <a:spcPct val="114000"/>
              </a:lnSpc>
            </a:pPr>
            <a:r>
              <a:rPr lang="en-US" sz="1200" u="none" dirty="0">
                <a:solidFill>
                  <a:schemeClr val="tx1"/>
                </a:solidFill>
              </a:rPr>
              <a:t>Both bull and bear markets are part of the market cycle, so it’s important to stay focused on your goals even during market volatility.</a:t>
            </a:r>
          </a:p>
        </p:txBody>
      </p:sp>
      <p:sp>
        <p:nvSpPr>
          <p:cNvPr id="68" name="Text Placeholder 1">
            <a:extLst>
              <a:ext uri="{FF2B5EF4-FFF2-40B4-BE49-F238E27FC236}">
                <a16:creationId xmlns:a16="http://schemas.microsoft.com/office/drawing/2014/main" id="{CA3F2257-DAA6-472C-8B4D-A173F85E4468}"/>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MARKET FACTORS</a:t>
            </a:r>
          </a:p>
        </p:txBody>
      </p:sp>
      <p:sp>
        <p:nvSpPr>
          <p:cNvPr id="69" name="Text Placeholder 1">
            <a:extLst>
              <a:ext uri="{FF2B5EF4-FFF2-40B4-BE49-F238E27FC236}">
                <a16:creationId xmlns:a16="http://schemas.microsoft.com/office/drawing/2014/main" id="{D1F2AE30-5487-41C1-BF44-616D78089072}"/>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pic>
        <p:nvPicPr>
          <p:cNvPr id="10" name="Graphic 9">
            <a:extLst>
              <a:ext uri="{FF2B5EF4-FFF2-40B4-BE49-F238E27FC236}">
                <a16:creationId xmlns:a16="http://schemas.microsoft.com/office/drawing/2014/main" id="{8A6D956E-D827-48CD-AA55-B6E1B5256F8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87629" y="659797"/>
            <a:ext cx="3200400" cy="3200400"/>
          </a:xfrm>
          <a:prstGeom prst="rect">
            <a:avLst/>
          </a:prstGeom>
        </p:spPr>
      </p:pic>
      <p:pic>
        <p:nvPicPr>
          <p:cNvPr id="14" name="Graphic 13">
            <a:extLst>
              <a:ext uri="{FF2B5EF4-FFF2-40B4-BE49-F238E27FC236}">
                <a16:creationId xmlns:a16="http://schemas.microsoft.com/office/drawing/2014/main" id="{130D25F0-CC9E-43E3-B74E-904AD47458BB}"/>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928893" y="659797"/>
            <a:ext cx="3200400" cy="3200400"/>
          </a:xfrm>
          <a:prstGeom prst="rect">
            <a:avLst/>
          </a:prstGeom>
        </p:spPr>
      </p:pic>
      <p:sp>
        <p:nvSpPr>
          <p:cNvPr id="15" name="TextBox 14">
            <a:extLst>
              <a:ext uri="{FF2B5EF4-FFF2-40B4-BE49-F238E27FC236}">
                <a16:creationId xmlns:a16="http://schemas.microsoft.com/office/drawing/2014/main" id="{B7A74980-9F87-4259-9017-ADBB102B1F1B}"/>
              </a:ext>
            </a:extLst>
          </p:cNvPr>
          <p:cNvSpPr txBox="1"/>
          <p:nvPr userDrawn="1"/>
        </p:nvSpPr>
        <p:spPr>
          <a:xfrm>
            <a:off x="4587629" y="3002231"/>
            <a:ext cx="3200400" cy="369332"/>
          </a:xfrm>
          <a:prstGeom prst="rect">
            <a:avLst/>
          </a:prstGeom>
          <a:noFill/>
        </p:spPr>
        <p:txBody>
          <a:bodyPr wrap="square" rtlCol="0">
            <a:spAutoFit/>
          </a:bodyPr>
          <a:lstStyle/>
          <a:p>
            <a:pPr algn="ctr"/>
            <a:r>
              <a:rPr lang="en-US" dirty="0">
                <a:solidFill>
                  <a:schemeClr val="tx2"/>
                </a:solidFill>
                <a:latin typeface="+mj-lt"/>
              </a:rPr>
              <a:t>Bull market</a:t>
            </a:r>
          </a:p>
        </p:txBody>
      </p:sp>
      <p:sp>
        <p:nvSpPr>
          <p:cNvPr id="96" name="TextBox 95">
            <a:extLst>
              <a:ext uri="{FF2B5EF4-FFF2-40B4-BE49-F238E27FC236}">
                <a16:creationId xmlns:a16="http://schemas.microsoft.com/office/drawing/2014/main" id="{70BF4201-2331-407E-AB0B-DC4F7DECEACF}"/>
              </a:ext>
            </a:extLst>
          </p:cNvPr>
          <p:cNvSpPr txBox="1"/>
          <p:nvPr userDrawn="1"/>
        </p:nvSpPr>
        <p:spPr>
          <a:xfrm>
            <a:off x="7928893" y="3002231"/>
            <a:ext cx="3200400" cy="369332"/>
          </a:xfrm>
          <a:prstGeom prst="rect">
            <a:avLst/>
          </a:prstGeom>
          <a:noFill/>
        </p:spPr>
        <p:txBody>
          <a:bodyPr wrap="square" rtlCol="0">
            <a:spAutoFit/>
          </a:bodyPr>
          <a:lstStyle/>
          <a:p>
            <a:pPr algn="ctr"/>
            <a:r>
              <a:rPr lang="en-US" dirty="0">
                <a:solidFill>
                  <a:schemeClr val="accent5"/>
                </a:solidFill>
                <a:latin typeface="+mj-lt"/>
              </a:rPr>
              <a:t>Bear market</a:t>
            </a:r>
          </a:p>
        </p:txBody>
      </p:sp>
      <p:sp>
        <p:nvSpPr>
          <p:cNvPr id="16" name="TextBox 15">
            <a:extLst>
              <a:ext uri="{FF2B5EF4-FFF2-40B4-BE49-F238E27FC236}">
                <a16:creationId xmlns:a16="http://schemas.microsoft.com/office/drawing/2014/main" id="{1D9B3C55-E698-4D45-95CB-9A62E8EF1E36}"/>
              </a:ext>
            </a:extLst>
          </p:cNvPr>
          <p:cNvSpPr txBox="1"/>
          <p:nvPr userDrawn="1"/>
        </p:nvSpPr>
        <p:spPr>
          <a:xfrm>
            <a:off x="4662499" y="3550596"/>
            <a:ext cx="3050660" cy="2062103"/>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1400" dirty="0"/>
              <a:t>Optimistic</a:t>
            </a:r>
          </a:p>
          <a:p>
            <a:pPr marL="285750" indent="-285750">
              <a:spcAft>
                <a:spcPts val="600"/>
              </a:spcAft>
              <a:buFont typeface="Arial" panose="020B0604020202020204" pitchFamily="34" charset="0"/>
              <a:buChar char="•"/>
            </a:pPr>
            <a:r>
              <a:rPr lang="en-US" sz="1400" dirty="0"/>
              <a:t>High consumer confidence</a:t>
            </a:r>
          </a:p>
          <a:p>
            <a:pPr marL="285750" indent="-285750">
              <a:spcAft>
                <a:spcPts val="600"/>
              </a:spcAft>
              <a:buFont typeface="Arial" panose="020B0604020202020204" pitchFamily="34" charset="0"/>
              <a:buChar char="•"/>
            </a:pPr>
            <a:r>
              <a:rPr lang="en-US" sz="1400" dirty="0"/>
              <a:t>Rising prices</a:t>
            </a:r>
          </a:p>
          <a:p>
            <a:pPr marL="285750" marR="0" lvl="0" indent="-2857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400" dirty="0"/>
              <a:t>Strong demand</a:t>
            </a:r>
          </a:p>
          <a:p>
            <a:pPr marL="285750" marR="0" lvl="0" indent="-2857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400" dirty="0"/>
              <a:t>Market growth</a:t>
            </a:r>
          </a:p>
          <a:p>
            <a:pPr marL="285750" indent="-285750">
              <a:spcAft>
                <a:spcPts val="600"/>
              </a:spcAft>
              <a:buFont typeface="Arial" panose="020B0604020202020204" pitchFamily="34" charset="0"/>
              <a:buChar char="•"/>
            </a:pPr>
            <a:endParaRPr lang="en-US" sz="1400" dirty="0"/>
          </a:p>
          <a:p>
            <a:pPr marL="285750" indent="-285750">
              <a:spcAft>
                <a:spcPts val="600"/>
              </a:spcAft>
              <a:buFont typeface="Arial" panose="020B0604020202020204" pitchFamily="34" charset="0"/>
              <a:buChar char="•"/>
            </a:pPr>
            <a:endParaRPr lang="en-US" sz="1400" dirty="0"/>
          </a:p>
        </p:txBody>
      </p:sp>
      <p:sp>
        <p:nvSpPr>
          <p:cNvPr id="97" name="TextBox 96">
            <a:extLst>
              <a:ext uri="{FF2B5EF4-FFF2-40B4-BE49-F238E27FC236}">
                <a16:creationId xmlns:a16="http://schemas.microsoft.com/office/drawing/2014/main" id="{F8152456-0E32-4AA0-96AF-8BBCB0B36431}"/>
              </a:ext>
            </a:extLst>
          </p:cNvPr>
          <p:cNvSpPr txBox="1"/>
          <p:nvPr userDrawn="1"/>
        </p:nvSpPr>
        <p:spPr>
          <a:xfrm>
            <a:off x="8003763" y="3565886"/>
            <a:ext cx="3465148" cy="1692771"/>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1400" dirty="0"/>
              <a:t>Pessimistic</a:t>
            </a:r>
          </a:p>
          <a:p>
            <a:pPr marL="285750" indent="-285750">
              <a:spcAft>
                <a:spcPts val="600"/>
              </a:spcAft>
              <a:buFont typeface="Arial" panose="020B0604020202020204" pitchFamily="34" charset="0"/>
              <a:buChar char="•"/>
            </a:pPr>
            <a:r>
              <a:rPr lang="en-US" sz="1400" dirty="0"/>
              <a:t>Low consumer confidence</a:t>
            </a:r>
          </a:p>
          <a:p>
            <a:pPr marL="285750" indent="-285750">
              <a:spcAft>
                <a:spcPts val="600"/>
              </a:spcAft>
              <a:buFont typeface="Arial" panose="020B0604020202020204" pitchFamily="34" charset="0"/>
              <a:buChar char="•"/>
            </a:pPr>
            <a:r>
              <a:rPr lang="en-US" sz="1400" dirty="0"/>
              <a:t>Stock prices fall by at least 20% on major market indexes</a:t>
            </a:r>
          </a:p>
          <a:p>
            <a:pPr marL="285750" indent="-285750">
              <a:spcAft>
                <a:spcPts val="600"/>
              </a:spcAft>
              <a:buFont typeface="Arial" panose="020B0604020202020204" pitchFamily="34" charset="0"/>
              <a:buChar char="•"/>
            </a:pPr>
            <a:r>
              <a:rPr lang="en-US" sz="1400" dirty="0"/>
              <a:t>Weak demand</a:t>
            </a:r>
          </a:p>
          <a:p>
            <a:pPr marL="285750" indent="-285750">
              <a:spcAft>
                <a:spcPts val="600"/>
              </a:spcAft>
              <a:buFont typeface="Arial" panose="020B0604020202020204" pitchFamily="34" charset="0"/>
              <a:buChar char="•"/>
            </a:pPr>
            <a:r>
              <a:rPr lang="en-US" sz="1400" dirty="0"/>
              <a:t>May accompany economic depression</a:t>
            </a:r>
          </a:p>
        </p:txBody>
      </p:sp>
    </p:spTree>
    <p:extLst>
      <p:ext uri="{BB962C8B-B14F-4D97-AF65-F5344CB8AC3E}">
        <p14:creationId xmlns:p14="http://schemas.microsoft.com/office/powerpoint/2010/main" val="25183189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AssetType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C908CBC-8588-4215-AE8B-6999DF1C37AB}"/>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8">
            <a:extLst>
              <a:ext uri="{FF2B5EF4-FFF2-40B4-BE49-F238E27FC236}">
                <a16:creationId xmlns:a16="http://schemas.microsoft.com/office/drawing/2014/main" id="{614EB1EA-A589-46C8-8B21-D1021118291F}"/>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5" name="Text Placeholder 1">
            <a:extLst>
              <a:ext uri="{FF2B5EF4-FFF2-40B4-BE49-F238E27FC236}">
                <a16:creationId xmlns:a16="http://schemas.microsoft.com/office/drawing/2014/main" id="{F042C8CE-078F-40D8-8B94-73D97DA81965}"/>
              </a:ext>
            </a:extLst>
          </p:cNvPr>
          <p:cNvSpPr txBox="1">
            <a:spLocks/>
          </p:cNvSpPr>
          <p:nvPr userDrawn="1"/>
        </p:nvSpPr>
        <p:spPr>
          <a:xfrm>
            <a:off x="482112" y="1348277"/>
            <a:ext cx="3354556"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Asset </a:t>
            </a:r>
            <a:br>
              <a:rPr lang="en-US" sz="4400" dirty="0">
                <a:latin typeface="+mj-lt"/>
              </a:rPr>
            </a:br>
            <a:r>
              <a:rPr lang="en-US" sz="4400" dirty="0">
                <a:latin typeface="+mj-lt"/>
              </a:rPr>
              <a:t>Types</a:t>
            </a:r>
          </a:p>
        </p:txBody>
      </p:sp>
      <p:sp>
        <p:nvSpPr>
          <p:cNvPr id="6" name="TextBox 5">
            <a:extLst>
              <a:ext uri="{FF2B5EF4-FFF2-40B4-BE49-F238E27FC236}">
                <a16:creationId xmlns:a16="http://schemas.microsoft.com/office/drawing/2014/main" id="{B5249570-6F29-4C02-B7A8-6E1134B78785}"/>
              </a:ext>
            </a:extLst>
          </p:cNvPr>
          <p:cNvSpPr txBox="1"/>
          <p:nvPr userDrawn="1"/>
        </p:nvSpPr>
        <p:spPr>
          <a:xfrm>
            <a:off x="534168" y="3013418"/>
            <a:ext cx="3475124" cy="2371098"/>
          </a:xfrm>
          <a:prstGeom prst="rect">
            <a:avLst/>
          </a:prstGeom>
          <a:noFill/>
        </p:spPr>
        <p:txBody>
          <a:bodyPr wrap="square" rtlCol="0">
            <a:spAutoFit/>
          </a:bodyPr>
          <a:lstStyle/>
          <a:p>
            <a:pPr>
              <a:lnSpc>
                <a:spcPct val="114000"/>
              </a:lnSpc>
            </a:pPr>
            <a:r>
              <a:rPr lang="en-US" sz="1200" dirty="0"/>
              <a:t>An asset is a resource owned by an individual, company or government that has                  economic value. </a:t>
            </a:r>
          </a:p>
          <a:p>
            <a:pPr>
              <a:lnSpc>
                <a:spcPct val="114000"/>
              </a:lnSpc>
            </a:pPr>
            <a:endParaRPr lang="en-US" sz="1200" dirty="0"/>
          </a:p>
          <a:p>
            <a:pPr marL="0" marR="0" lvl="0" indent="0" algn="l" defTabSz="457200" rtl="0" eaLnBrk="1" fontAlgn="auto" latinLnBrk="0" hangingPunct="1">
              <a:lnSpc>
                <a:spcPct val="114000"/>
              </a:lnSpc>
              <a:spcBef>
                <a:spcPts val="0"/>
              </a:spcBef>
              <a:spcAft>
                <a:spcPts val="0"/>
              </a:spcAft>
              <a:buClrTx/>
              <a:buSzTx/>
              <a:buFontTx/>
              <a:buNone/>
              <a:tabLst/>
              <a:defRPr/>
            </a:pPr>
            <a:r>
              <a:rPr lang="en-US" sz="1200" dirty="0"/>
              <a:t>Assets are generally grouped as business assets or personal assets. </a:t>
            </a:r>
          </a:p>
          <a:p>
            <a:pPr marL="0" marR="0" lvl="0" indent="0" algn="l" defTabSz="457200" rtl="0" eaLnBrk="1" fontAlgn="auto" latinLnBrk="0" hangingPunct="1">
              <a:lnSpc>
                <a:spcPct val="114000"/>
              </a:lnSpc>
              <a:spcBef>
                <a:spcPts val="0"/>
              </a:spcBef>
              <a:spcAft>
                <a:spcPts val="0"/>
              </a:spcAft>
              <a:buClrTx/>
              <a:buSzTx/>
              <a:buFontTx/>
              <a:buNone/>
              <a:tabLst/>
              <a:defRPr/>
            </a:pPr>
            <a:endParaRPr lang="en-US" sz="1200" dirty="0"/>
          </a:p>
          <a:p>
            <a:pPr marL="0" marR="0" lvl="0" indent="0" algn="l" defTabSz="457200" rtl="0" eaLnBrk="1" fontAlgn="auto" latinLnBrk="0" hangingPunct="1">
              <a:lnSpc>
                <a:spcPct val="114000"/>
              </a:lnSpc>
              <a:spcBef>
                <a:spcPts val="0"/>
              </a:spcBef>
              <a:spcAft>
                <a:spcPts val="0"/>
              </a:spcAft>
              <a:buClrTx/>
              <a:buSzTx/>
              <a:buFontTx/>
              <a:buNone/>
              <a:tabLst/>
              <a:defRPr/>
            </a:pPr>
            <a:r>
              <a:rPr lang="en-US" sz="1200" dirty="0"/>
              <a:t>Knowing types of assets can help you understand both sides of a balance sheet (assets and liabilities).</a:t>
            </a:r>
          </a:p>
          <a:p>
            <a:pPr>
              <a:lnSpc>
                <a:spcPct val="114000"/>
              </a:lnSpc>
            </a:pPr>
            <a:endParaRPr lang="en-US" sz="1100" dirty="0"/>
          </a:p>
        </p:txBody>
      </p:sp>
      <p:sp>
        <p:nvSpPr>
          <p:cNvPr id="28" name="Text Placeholder 1">
            <a:extLst>
              <a:ext uri="{FF2B5EF4-FFF2-40B4-BE49-F238E27FC236}">
                <a16:creationId xmlns:a16="http://schemas.microsoft.com/office/drawing/2014/main" id="{96EB7B64-3665-49CB-AB3A-B1C1E2938222}"/>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29" name="Text Placeholder 1">
            <a:extLst>
              <a:ext uri="{FF2B5EF4-FFF2-40B4-BE49-F238E27FC236}">
                <a16:creationId xmlns:a16="http://schemas.microsoft.com/office/drawing/2014/main" id="{09AF3D5A-53F1-4573-9AE1-B7EFB972A7E3}"/>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INVESTING BASICS</a:t>
            </a:r>
          </a:p>
        </p:txBody>
      </p:sp>
      <p:grpSp>
        <p:nvGrpSpPr>
          <p:cNvPr id="36" name="Group 35">
            <a:extLst>
              <a:ext uri="{FF2B5EF4-FFF2-40B4-BE49-F238E27FC236}">
                <a16:creationId xmlns:a16="http://schemas.microsoft.com/office/drawing/2014/main" id="{032215F7-18AB-D740-A71E-2E8163D5D840}"/>
              </a:ext>
            </a:extLst>
          </p:cNvPr>
          <p:cNvGrpSpPr/>
          <p:nvPr userDrawn="1"/>
        </p:nvGrpSpPr>
        <p:grpSpPr>
          <a:xfrm>
            <a:off x="4487791" y="2376274"/>
            <a:ext cx="7286550" cy="3327748"/>
            <a:chOff x="4487791" y="2276637"/>
            <a:chExt cx="7286550" cy="3327748"/>
          </a:xfrm>
        </p:grpSpPr>
        <p:sp>
          <p:nvSpPr>
            <p:cNvPr id="31" name="TextBox 30">
              <a:extLst>
                <a:ext uri="{FF2B5EF4-FFF2-40B4-BE49-F238E27FC236}">
                  <a16:creationId xmlns:a16="http://schemas.microsoft.com/office/drawing/2014/main" id="{D67A261D-00CF-4C67-8E32-7C8EF6348121}"/>
                </a:ext>
              </a:extLst>
            </p:cNvPr>
            <p:cNvSpPr txBox="1"/>
            <p:nvPr userDrawn="1"/>
          </p:nvSpPr>
          <p:spPr>
            <a:xfrm>
              <a:off x="4487791" y="3141403"/>
              <a:ext cx="2857907" cy="2386102"/>
            </a:xfrm>
            <a:prstGeom prst="rect">
              <a:avLst/>
            </a:prstGeom>
            <a:noFill/>
          </p:spPr>
          <p:txBody>
            <a:bodyPr wrap="square" rtlCol="0">
              <a:spAutoFit/>
            </a:bodyPr>
            <a:lstStyle/>
            <a:p>
              <a:pPr marL="285750" indent="-285750">
                <a:lnSpc>
                  <a:spcPct val="112000"/>
                </a:lnSpc>
                <a:spcBef>
                  <a:spcPts val="0"/>
                </a:spcBef>
                <a:spcAft>
                  <a:spcPts val="300"/>
                </a:spcAft>
                <a:buFont typeface="Arial" panose="020B0604020202020204" pitchFamily="34" charset="0"/>
                <a:buChar char="•"/>
              </a:pPr>
              <a:r>
                <a:rPr lang="en-US" sz="1200" dirty="0"/>
                <a:t>Current assets, which are short-term and can be converted to cash within a fiscal year. These may include cash and cash equivalents, current inventory, and accounts receivable.</a:t>
              </a:r>
            </a:p>
            <a:p>
              <a:pPr marL="285750" indent="-285750">
                <a:lnSpc>
                  <a:spcPct val="112000"/>
                </a:lnSpc>
                <a:spcBef>
                  <a:spcPts val="0"/>
                </a:spcBef>
                <a:spcAft>
                  <a:spcPts val="300"/>
                </a:spcAft>
                <a:buFont typeface="Arial" panose="020B0604020202020204" pitchFamily="34" charset="0"/>
                <a:buChar char="•"/>
              </a:pPr>
              <a:r>
                <a:rPr lang="en-US" sz="1200" dirty="0"/>
                <a:t>Fixed assets, which are long-term because they are used to operate the business. These may include equipment, buildings, company vehicles, and office furniture.</a:t>
              </a:r>
            </a:p>
          </p:txBody>
        </p:sp>
        <p:sp>
          <p:nvSpPr>
            <p:cNvPr id="16" name="TextBox 15">
              <a:extLst>
                <a:ext uri="{FF2B5EF4-FFF2-40B4-BE49-F238E27FC236}">
                  <a16:creationId xmlns:a16="http://schemas.microsoft.com/office/drawing/2014/main" id="{7301EFB0-1B9C-4B2C-BCC1-F1152B2D3AC1}"/>
                </a:ext>
              </a:extLst>
            </p:cNvPr>
            <p:cNvSpPr txBox="1"/>
            <p:nvPr userDrawn="1"/>
          </p:nvSpPr>
          <p:spPr>
            <a:xfrm>
              <a:off x="9133839" y="3141403"/>
              <a:ext cx="2596183" cy="2462982"/>
            </a:xfrm>
            <a:prstGeom prst="rect">
              <a:avLst/>
            </a:prstGeom>
            <a:noFill/>
          </p:spPr>
          <p:txBody>
            <a:bodyPr wrap="square" rtlCol="0">
              <a:spAutoFit/>
            </a:bodyPr>
            <a:lstStyle/>
            <a:p>
              <a:pPr marL="285750" indent="-285750">
                <a:lnSpc>
                  <a:spcPct val="112000"/>
                </a:lnSpc>
                <a:spcBef>
                  <a:spcPts val="0"/>
                </a:spcBef>
                <a:spcAft>
                  <a:spcPts val="300"/>
                </a:spcAft>
                <a:buFont typeface="Arial" panose="020B0604020202020204" pitchFamily="34" charset="0"/>
                <a:buChar char="•"/>
              </a:pPr>
              <a:r>
                <a:rPr lang="en-US" sz="1200" dirty="0"/>
                <a:t>Cash and cash equivalents, such as bank accounts and savings bonds.</a:t>
              </a:r>
            </a:p>
            <a:p>
              <a:pPr marL="285750" marR="0" lvl="0" indent="-285750" algn="l" defTabSz="457200" rtl="0" eaLnBrk="1" fontAlgn="auto" latinLnBrk="0" hangingPunct="1">
                <a:lnSpc>
                  <a:spcPct val="112000"/>
                </a:lnSpc>
                <a:spcBef>
                  <a:spcPts val="0"/>
                </a:spcBef>
                <a:spcAft>
                  <a:spcPts val="300"/>
                </a:spcAft>
                <a:buClrTx/>
                <a:buSzTx/>
                <a:buFont typeface="Arial" panose="020B0604020202020204" pitchFamily="34" charset="0"/>
                <a:buChar char="•"/>
                <a:tabLst/>
                <a:defRPr/>
              </a:pPr>
              <a:r>
                <a:rPr lang="en-US" sz="1200" dirty="0"/>
                <a:t>Personal property, like cars, boats, jewelry, and collectibles.</a:t>
              </a:r>
            </a:p>
            <a:p>
              <a:pPr marL="285750" indent="-285750">
                <a:lnSpc>
                  <a:spcPct val="112000"/>
                </a:lnSpc>
                <a:spcBef>
                  <a:spcPts val="0"/>
                </a:spcBef>
                <a:spcAft>
                  <a:spcPts val="300"/>
                </a:spcAft>
                <a:buFont typeface="Arial" panose="020B0604020202020204" pitchFamily="34" charset="0"/>
                <a:buChar char="•"/>
              </a:pPr>
              <a:r>
                <a:rPr lang="en-US" sz="1200" dirty="0"/>
                <a:t>Property and real estate that you own.</a:t>
              </a:r>
            </a:p>
            <a:p>
              <a:pPr marL="285750" indent="-285750">
                <a:lnSpc>
                  <a:spcPct val="112000"/>
                </a:lnSpc>
                <a:spcBef>
                  <a:spcPts val="0"/>
                </a:spcBef>
                <a:spcAft>
                  <a:spcPts val="300"/>
                </a:spcAft>
                <a:buFont typeface="Arial" panose="020B0604020202020204" pitchFamily="34" charset="0"/>
                <a:buChar char="•"/>
              </a:pPr>
              <a:r>
                <a:rPr lang="en-US" sz="1200" dirty="0"/>
                <a:t>Investments such as retirement accounts, annuities, mutual funds, and the cash value of life insurance policies.</a:t>
              </a:r>
            </a:p>
          </p:txBody>
        </p:sp>
        <p:sp>
          <p:nvSpPr>
            <p:cNvPr id="32" name="Rectangle 31">
              <a:extLst>
                <a:ext uri="{FF2B5EF4-FFF2-40B4-BE49-F238E27FC236}">
                  <a16:creationId xmlns:a16="http://schemas.microsoft.com/office/drawing/2014/main" id="{0D76015B-21DE-5249-AA06-D96A268BCAFD}"/>
                </a:ext>
              </a:extLst>
            </p:cNvPr>
            <p:cNvSpPr/>
            <p:nvPr userDrawn="1"/>
          </p:nvSpPr>
          <p:spPr>
            <a:xfrm>
              <a:off x="4537036" y="2276637"/>
              <a:ext cx="7237305" cy="476484"/>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latin typeface="+mj-lt"/>
              </a:endParaRPr>
            </a:p>
          </p:txBody>
        </p:sp>
        <p:sp>
          <p:nvSpPr>
            <p:cNvPr id="30" name="Rectangle 29">
              <a:extLst>
                <a:ext uri="{FF2B5EF4-FFF2-40B4-BE49-F238E27FC236}">
                  <a16:creationId xmlns:a16="http://schemas.microsoft.com/office/drawing/2014/main" id="{B707439C-193B-BC49-8C6F-B14867E754D9}"/>
                </a:ext>
              </a:extLst>
            </p:cNvPr>
            <p:cNvSpPr/>
            <p:nvPr userDrawn="1"/>
          </p:nvSpPr>
          <p:spPr>
            <a:xfrm>
              <a:off x="10237286" y="2369340"/>
              <a:ext cx="1417376" cy="307777"/>
            </a:xfrm>
            <a:prstGeom prst="rect">
              <a:avLst/>
            </a:prstGeom>
          </p:spPr>
          <p:txBody>
            <a:bodyPr wrap="none">
              <a:spAutoFit/>
            </a:bodyPr>
            <a:lstStyle/>
            <a:p>
              <a:pPr algn="ctr"/>
              <a:r>
                <a:rPr lang="en-US" sz="1400" kern="1200" dirty="0">
                  <a:solidFill>
                    <a:schemeClr val="bg1"/>
                  </a:solidFill>
                  <a:latin typeface="+mj-lt"/>
                  <a:ea typeface="+mn-ea"/>
                  <a:cs typeface="+mn-cs"/>
                </a:rPr>
                <a:t>Personal Assets</a:t>
              </a:r>
            </a:p>
          </p:txBody>
        </p:sp>
        <p:sp>
          <p:nvSpPr>
            <p:cNvPr id="33" name="Rectangle 32">
              <a:extLst>
                <a:ext uri="{FF2B5EF4-FFF2-40B4-BE49-F238E27FC236}">
                  <a16:creationId xmlns:a16="http://schemas.microsoft.com/office/drawing/2014/main" id="{2C164C3A-B38E-4244-ACAA-CE349D96B9A3}"/>
                </a:ext>
              </a:extLst>
            </p:cNvPr>
            <p:cNvSpPr/>
            <p:nvPr userDrawn="1"/>
          </p:nvSpPr>
          <p:spPr>
            <a:xfrm>
              <a:off x="4672212" y="2369340"/>
              <a:ext cx="1423788" cy="307777"/>
            </a:xfrm>
            <a:prstGeom prst="rect">
              <a:avLst/>
            </a:prstGeom>
          </p:spPr>
          <p:txBody>
            <a:bodyPr wrap="none">
              <a:spAutoFit/>
            </a:bodyPr>
            <a:lstStyle/>
            <a:p>
              <a:pPr algn="ctr"/>
              <a:r>
                <a:rPr lang="en-US" sz="1400" kern="1200" dirty="0">
                  <a:solidFill>
                    <a:schemeClr val="bg1"/>
                  </a:solidFill>
                  <a:latin typeface="+mj-lt"/>
                  <a:ea typeface="+mn-ea"/>
                  <a:cs typeface="+mn-cs"/>
                </a:rPr>
                <a:t>Business Assets</a:t>
              </a:r>
            </a:p>
          </p:txBody>
        </p:sp>
      </p:grpSp>
      <p:grpSp>
        <p:nvGrpSpPr>
          <p:cNvPr id="15" name="Group 14">
            <a:extLst>
              <a:ext uri="{FF2B5EF4-FFF2-40B4-BE49-F238E27FC236}">
                <a16:creationId xmlns:a16="http://schemas.microsoft.com/office/drawing/2014/main" id="{0303D45D-9F38-F447-8A9F-84FF699E39AF}"/>
              </a:ext>
            </a:extLst>
          </p:cNvPr>
          <p:cNvGrpSpPr/>
          <p:nvPr userDrawn="1"/>
        </p:nvGrpSpPr>
        <p:grpSpPr>
          <a:xfrm>
            <a:off x="6379219" y="1020129"/>
            <a:ext cx="3606982" cy="2596831"/>
            <a:chOff x="6266150" y="1562100"/>
            <a:chExt cx="4064124" cy="2925946"/>
          </a:xfrm>
        </p:grpSpPr>
        <p:sp>
          <p:nvSpPr>
            <p:cNvPr id="11" name="Oval 10">
              <a:extLst>
                <a:ext uri="{FF2B5EF4-FFF2-40B4-BE49-F238E27FC236}">
                  <a16:creationId xmlns:a16="http://schemas.microsoft.com/office/drawing/2014/main" id="{B3054ED9-4DEB-BE46-B779-53F4CDC94CA6}"/>
                </a:ext>
              </a:extLst>
            </p:cNvPr>
            <p:cNvSpPr/>
            <p:nvPr userDrawn="1"/>
          </p:nvSpPr>
          <p:spPr>
            <a:xfrm>
              <a:off x="6769918" y="1562100"/>
              <a:ext cx="2925946" cy="2925946"/>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BB55EA9C-1CFB-CC42-A2C0-8C980CCF3D2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66150" y="1836890"/>
              <a:ext cx="4064124" cy="2235268"/>
            </a:xfrm>
            <a:prstGeom prst="rect">
              <a:avLst/>
            </a:prstGeom>
          </p:spPr>
        </p:pic>
      </p:grpSp>
    </p:spTree>
    <p:extLst>
      <p:ext uri="{BB962C8B-B14F-4D97-AF65-F5344CB8AC3E}">
        <p14:creationId xmlns:p14="http://schemas.microsoft.com/office/powerpoint/2010/main" val="2328973848"/>
      </p:ext>
    </p:extLst>
  </p:cSld>
  <p:clrMapOvr>
    <a:masterClrMapping/>
  </p:clrMapOvr>
  <p:extLst>
    <p:ext uri="{DCECCB84-F9BA-43D5-87BE-67443E8EF086}">
      <p15:sldGuideLst xmlns:p15="http://schemas.microsoft.com/office/powerpoint/2012/main">
        <p15:guide id="1" orient="horz" pos="3216" userDrawn="1">
          <p15:clr>
            <a:srgbClr val="FBAE40"/>
          </p15:clr>
        </p15:guide>
        <p15:guide id="2" orient="horz" pos="984" userDrawn="1">
          <p15:clr>
            <a:srgbClr val="FBAE40"/>
          </p15:clr>
        </p15:guide>
        <p15:guide id="3" orient="horz" pos="3648"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BA_AssetType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C908CBC-8588-4215-AE8B-6999DF1C37AB}"/>
              </a:ext>
            </a:extLst>
          </p:cNvPr>
          <p:cNvSpPr/>
          <p:nvPr userDrawn="1"/>
        </p:nvSpPr>
        <p:spPr>
          <a:xfrm>
            <a:off x="0" y="0"/>
            <a:ext cx="12192000" cy="92916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8">
            <a:extLst>
              <a:ext uri="{FF2B5EF4-FFF2-40B4-BE49-F238E27FC236}">
                <a16:creationId xmlns:a16="http://schemas.microsoft.com/office/drawing/2014/main" id="{614EB1EA-A589-46C8-8B21-D1021118291F}"/>
              </a:ext>
            </a:extLst>
          </p:cNvPr>
          <p:cNvPicPr>
            <a:picLocks noChangeAspect="1"/>
          </p:cNvPicPr>
          <p:nvPr userDrawn="1"/>
        </p:nvPicPr>
        <p:blipFill>
          <a:blip r:embed="rId2" cstate="print">
            <a:clrChange>
              <a:clrFrom>
                <a:srgbClr val="FFFFFF"/>
              </a:clrFrom>
              <a:clrTo>
                <a:srgbClr val="FFFFFF">
                  <a:alpha val="0"/>
                </a:srgbClr>
              </a:clrTo>
            </a:clrChange>
          </a:blip>
          <a:srcRect/>
          <a:stretch>
            <a:fillRect/>
          </a:stretch>
        </p:blipFill>
        <p:spPr bwMode="auto">
          <a:xfrm>
            <a:off x="217167" y="170539"/>
            <a:ext cx="1201908" cy="588082"/>
          </a:xfrm>
          <a:prstGeom prst="rect">
            <a:avLst/>
          </a:prstGeom>
          <a:noFill/>
          <a:ln w="9525">
            <a:noFill/>
            <a:miter lim="800000"/>
            <a:headEnd/>
            <a:tailEnd/>
          </a:ln>
        </p:spPr>
      </p:pic>
      <p:sp>
        <p:nvSpPr>
          <p:cNvPr id="5" name="Text Placeholder 1">
            <a:extLst>
              <a:ext uri="{FF2B5EF4-FFF2-40B4-BE49-F238E27FC236}">
                <a16:creationId xmlns:a16="http://schemas.microsoft.com/office/drawing/2014/main" id="{F042C8CE-078F-40D8-8B94-73D97DA81965}"/>
              </a:ext>
            </a:extLst>
          </p:cNvPr>
          <p:cNvSpPr txBox="1">
            <a:spLocks/>
          </p:cNvSpPr>
          <p:nvPr userDrawn="1"/>
        </p:nvSpPr>
        <p:spPr>
          <a:xfrm>
            <a:off x="482112" y="1348277"/>
            <a:ext cx="3354556"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Asset </a:t>
            </a:r>
            <a:br>
              <a:rPr lang="en-US" sz="4400" dirty="0">
                <a:latin typeface="+mj-lt"/>
              </a:rPr>
            </a:br>
            <a:r>
              <a:rPr lang="en-US" sz="4400" dirty="0">
                <a:latin typeface="+mj-lt"/>
              </a:rPr>
              <a:t>Types</a:t>
            </a:r>
          </a:p>
        </p:txBody>
      </p:sp>
      <p:sp>
        <p:nvSpPr>
          <p:cNvPr id="6" name="TextBox 5">
            <a:extLst>
              <a:ext uri="{FF2B5EF4-FFF2-40B4-BE49-F238E27FC236}">
                <a16:creationId xmlns:a16="http://schemas.microsoft.com/office/drawing/2014/main" id="{B5249570-6F29-4C02-B7A8-6E1134B78785}"/>
              </a:ext>
            </a:extLst>
          </p:cNvPr>
          <p:cNvSpPr txBox="1"/>
          <p:nvPr userDrawn="1"/>
        </p:nvSpPr>
        <p:spPr>
          <a:xfrm>
            <a:off x="534168" y="3013418"/>
            <a:ext cx="3475124" cy="2386935"/>
          </a:xfrm>
          <a:prstGeom prst="rect">
            <a:avLst/>
          </a:prstGeom>
          <a:noFill/>
        </p:spPr>
        <p:txBody>
          <a:bodyPr wrap="square" rtlCol="0">
            <a:spAutoFit/>
          </a:bodyPr>
          <a:lstStyle/>
          <a:p>
            <a:pPr>
              <a:lnSpc>
                <a:spcPct val="114000"/>
              </a:lnSpc>
            </a:pPr>
            <a:r>
              <a:rPr lang="en-US" sz="1200" dirty="0"/>
              <a:t>An asset is a resource owned by an individual, company or government that has                  economic value. </a:t>
            </a:r>
          </a:p>
          <a:p>
            <a:pPr>
              <a:lnSpc>
                <a:spcPct val="114000"/>
              </a:lnSpc>
            </a:pPr>
            <a:endParaRPr lang="en-US" sz="1200" dirty="0"/>
          </a:p>
          <a:p>
            <a:pPr marL="0" marR="0" lvl="0" indent="0" algn="l" defTabSz="457200" rtl="0" eaLnBrk="1" fontAlgn="auto" latinLnBrk="0" hangingPunct="1">
              <a:lnSpc>
                <a:spcPct val="114000"/>
              </a:lnSpc>
              <a:spcBef>
                <a:spcPts val="0"/>
              </a:spcBef>
              <a:spcAft>
                <a:spcPts val="0"/>
              </a:spcAft>
              <a:buClrTx/>
              <a:buSzTx/>
              <a:buFontTx/>
              <a:buNone/>
              <a:tabLst/>
              <a:defRPr/>
            </a:pPr>
            <a:r>
              <a:rPr lang="en-US" sz="1200" dirty="0"/>
              <a:t>Assets are generally grouped as business assets or personal assets. </a:t>
            </a:r>
          </a:p>
          <a:p>
            <a:pPr marL="0" marR="0" lvl="0" indent="0" algn="l" defTabSz="457200" rtl="0" eaLnBrk="1" fontAlgn="auto" latinLnBrk="0" hangingPunct="1">
              <a:lnSpc>
                <a:spcPct val="114000"/>
              </a:lnSpc>
              <a:spcBef>
                <a:spcPts val="0"/>
              </a:spcBef>
              <a:spcAft>
                <a:spcPts val="0"/>
              </a:spcAft>
              <a:buClrTx/>
              <a:buSzTx/>
              <a:buFontTx/>
              <a:buNone/>
              <a:tabLst/>
              <a:defRPr/>
            </a:pPr>
            <a:endParaRPr lang="en-US" sz="1200" dirty="0"/>
          </a:p>
          <a:p>
            <a:pPr marL="0" marR="0" lvl="0" indent="0" algn="l" defTabSz="457200" rtl="0" eaLnBrk="1" fontAlgn="auto" latinLnBrk="0" hangingPunct="1">
              <a:lnSpc>
                <a:spcPct val="114000"/>
              </a:lnSpc>
              <a:spcBef>
                <a:spcPts val="0"/>
              </a:spcBef>
              <a:spcAft>
                <a:spcPts val="0"/>
              </a:spcAft>
              <a:buClrTx/>
              <a:buSzTx/>
              <a:buFontTx/>
              <a:buNone/>
              <a:tabLst/>
              <a:defRPr/>
            </a:pPr>
            <a:r>
              <a:rPr lang="en-US" sz="1200" dirty="0"/>
              <a:t>Knowing types of assets can help you understand both sides of a balance sheet (assets and liabilities).</a:t>
            </a:r>
          </a:p>
          <a:p>
            <a:pPr>
              <a:lnSpc>
                <a:spcPct val="114000"/>
              </a:lnSpc>
            </a:pPr>
            <a:endParaRPr lang="en-US" sz="1100" dirty="0"/>
          </a:p>
        </p:txBody>
      </p:sp>
      <p:sp>
        <p:nvSpPr>
          <p:cNvPr id="28" name="Text Placeholder 1">
            <a:extLst>
              <a:ext uri="{FF2B5EF4-FFF2-40B4-BE49-F238E27FC236}">
                <a16:creationId xmlns:a16="http://schemas.microsoft.com/office/drawing/2014/main" id="{96EB7B64-3665-49CB-AB3A-B1C1E2938222}"/>
              </a:ext>
            </a:extLst>
          </p:cNvPr>
          <p:cNvSpPr txBox="1">
            <a:spLocks/>
          </p:cNvSpPr>
          <p:nvPr userDrawn="1"/>
        </p:nvSpPr>
        <p:spPr>
          <a:xfrm>
            <a:off x="1482178" y="306574"/>
            <a:ext cx="1903752" cy="353223"/>
          </a:xfrm>
          <a:prstGeom prst="rect">
            <a:avLst/>
          </a:prstGeom>
          <a:solidFill>
            <a:schemeClr val="accent6"/>
          </a:solidFill>
        </p:spPr>
        <p:txBody>
          <a:bodyPr lIns="182880" tIns="182880" rIns="18288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000" dirty="0">
                <a:solidFill>
                  <a:schemeClr val="bg1"/>
                </a:solidFill>
                <a:latin typeface="+mj-lt"/>
              </a:rPr>
              <a:t>INVESTING EXPLAINED</a:t>
            </a:r>
          </a:p>
        </p:txBody>
      </p:sp>
      <p:sp>
        <p:nvSpPr>
          <p:cNvPr id="29" name="Text Placeholder 1">
            <a:extLst>
              <a:ext uri="{FF2B5EF4-FFF2-40B4-BE49-F238E27FC236}">
                <a16:creationId xmlns:a16="http://schemas.microsoft.com/office/drawing/2014/main" id="{09AF3D5A-53F1-4573-9AE1-B7EFB972A7E3}"/>
              </a:ext>
            </a:extLst>
          </p:cNvPr>
          <p:cNvSpPr txBox="1">
            <a:spLocks/>
          </p:cNvSpPr>
          <p:nvPr userDrawn="1"/>
        </p:nvSpPr>
        <p:spPr>
          <a:xfrm>
            <a:off x="9024731" y="6373184"/>
            <a:ext cx="2751214" cy="353223"/>
          </a:xfrm>
          <a:prstGeom prst="rect">
            <a:avLst/>
          </a:prstGeom>
          <a:noFill/>
          <a:ln>
            <a:noFill/>
          </a:ln>
        </p:spPr>
        <p:txBody>
          <a:bodyPr lIns="0" tIns="182880" rIns="0" bIns="18288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000" dirty="0">
                <a:solidFill>
                  <a:schemeClr val="tx2"/>
                </a:solidFill>
                <a:latin typeface="+mj-lt"/>
              </a:rPr>
              <a:t>INVESTING BASICS</a:t>
            </a:r>
          </a:p>
        </p:txBody>
      </p:sp>
      <p:grpSp>
        <p:nvGrpSpPr>
          <p:cNvPr id="22" name="Group 21">
            <a:extLst>
              <a:ext uri="{FF2B5EF4-FFF2-40B4-BE49-F238E27FC236}">
                <a16:creationId xmlns:a16="http://schemas.microsoft.com/office/drawing/2014/main" id="{61DEF87A-3402-0D4E-B1C8-7481B3ECF0EA}"/>
              </a:ext>
            </a:extLst>
          </p:cNvPr>
          <p:cNvGrpSpPr/>
          <p:nvPr userDrawn="1"/>
        </p:nvGrpSpPr>
        <p:grpSpPr>
          <a:xfrm>
            <a:off x="4537036" y="2376274"/>
            <a:ext cx="7237305" cy="3327748"/>
            <a:chOff x="4537036" y="2276637"/>
            <a:chExt cx="7237305" cy="3327748"/>
          </a:xfrm>
        </p:grpSpPr>
        <p:sp>
          <p:nvSpPr>
            <p:cNvPr id="24" name="TextBox 23">
              <a:extLst>
                <a:ext uri="{FF2B5EF4-FFF2-40B4-BE49-F238E27FC236}">
                  <a16:creationId xmlns:a16="http://schemas.microsoft.com/office/drawing/2014/main" id="{72D38441-49A0-CB42-AAD0-141403A9431E}"/>
                </a:ext>
              </a:extLst>
            </p:cNvPr>
            <p:cNvSpPr txBox="1"/>
            <p:nvPr userDrawn="1"/>
          </p:nvSpPr>
          <p:spPr>
            <a:xfrm>
              <a:off x="9133839" y="3141403"/>
              <a:ext cx="2596183" cy="2462982"/>
            </a:xfrm>
            <a:prstGeom prst="rect">
              <a:avLst/>
            </a:prstGeom>
            <a:noFill/>
          </p:spPr>
          <p:txBody>
            <a:bodyPr wrap="square" rtlCol="0">
              <a:spAutoFit/>
            </a:bodyPr>
            <a:lstStyle/>
            <a:p>
              <a:pPr marL="285750" indent="-285750">
                <a:lnSpc>
                  <a:spcPct val="112000"/>
                </a:lnSpc>
                <a:spcBef>
                  <a:spcPts val="0"/>
                </a:spcBef>
                <a:spcAft>
                  <a:spcPts val="300"/>
                </a:spcAft>
                <a:buFont typeface="Arial" panose="020B0604020202020204" pitchFamily="34" charset="0"/>
                <a:buChar char="•"/>
              </a:pPr>
              <a:r>
                <a:rPr lang="en-US" sz="1200" dirty="0"/>
                <a:t>Cash and cash equivalents, such as bank accounts and savings bonds.</a:t>
              </a:r>
            </a:p>
            <a:p>
              <a:pPr marL="285750" marR="0" lvl="0" indent="-285750" algn="l" defTabSz="457200" rtl="0" eaLnBrk="1" fontAlgn="auto" latinLnBrk="0" hangingPunct="1">
                <a:lnSpc>
                  <a:spcPct val="112000"/>
                </a:lnSpc>
                <a:spcBef>
                  <a:spcPts val="0"/>
                </a:spcBef>
                <a:spcAft>
                  <a:spcPts val="300"/>
                </a:spcAft>
                <a:buClrTx/>
                <a:buSzTx/>
                <a:buFont typeface="Arial" panose="020B0604020202020204" pitchFamily="34" charset="0"/>
                <a:buChar char="•"/>
                <a:tabLst/>
                <a:defRPr/>
              </a:pPr>
              <a:r>
                <a:rPr lang="en-US" sz="1200" dirty="0"/>
                <a:t>Personal property, like cars, boats, jewelry, and collectibles.</a:t>
              </a:r>
            </a:p>
            <a:p>
              <a:pPr marL="285750" indent="-285750">
                <a:lnSpc>
                  <a:spcPct val="112000"/>
                </a:lnSpc>
                <a:spcBef>
                  <a:spcPts val="0"/>
                </a:spcBef>
                <a:spcAft>
                  <a:spcPts val="300"/>
                </a:spcAft>
                <a:buFont typeface="Arial" panose="020B0604020202020204" pitchFamily="34" charset="0"/>
                <a:buChar char="•"/>
              </a:pPr>
              <a:r>
                <a:rPr lang="en-US" sz="1200" dirty="0"/>
                <a:t>Property and real estate that you own.</a:t>
              </a:r>
            </a:p>
            <a:p>
              <a:pPr marL="285750" indent="-285750">
                <a:lnSpc>
                  <a:spcPct val="112000"/>
                </a:lnSpc>
                <a:spcBef>
                  <a:spcPts val="0"/>
                </a:spcBef>
                <a:spcAft>
                  <a:spcPts val="300"/>
                </a:spcAft>
                <a:buFont typeface="Arial" panose="020B0604020202020204" pitchFamily="34" charset="0"/>
                <a:buChar char="•"/>
              </a:pPr>
              <a:r>
                <a:rPr lang="en-US" sz="1200" dirty="0"/>
                <a:t>Investments such as retirement accounts, annuities, mutual funds, and the cash value of life insurance policies.</a:t>
              </a:r>
            </a:p>
          </p:txBody>
        </p:sp>
        <p:sp>
          <p:nvSpPr>
            <p:cNvPr id="25" name="Rectangle 24">
              <a:extLst>
                <a:ext uri="{FF2B5EF4-FFF2-40B4-BE49-F238E27FC236}">
                  <a16:creationId xmlns:a16="http://schemas.microsoft.com/office/drawing/2014/main" id="{1B2ED6E8-57F5-A64B-9FE3-B096A7403ECC}"/>
                </a:ext>
              </a:extLst>
            </p:cNvPr>
            <p:cNvSpPr/>
            <p:nvPr userDrawn="1"/>
          </p:nvSpPr>
          <p:spPr>
            <a:xfrm>
              <a:off x="4537036" y="2276637"/>
              <a:ext cx="7237305" cy="476484"/>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latin typeface="+mj-lt"/>
              </a:endParaRPr>
            </a:p>
          </p:txBody>
        </p:sp>
        <p:sp>
          <p:nvSpPr>
            <p:cNvPr id="26" name="Rectangle 25">
              <a:extLst>
                <a:ext uri="{FF2B5EF4-FFF2-40B4-BE49-F238E27FC236}">
                  <a16:creationId xmlns:a16="http://schemas.microsoft.com/office/drawing/2014/main" id="{245DDBF3-0877-8943-A954-5C27CF98B3B2}"/>
                </a:ext>
              </a:extLst>
            </p:cNvPr>
            <p:cNvSpPr/>
            <p:nvPr userDrawn="1"/>
          </p:nvSpPr>
          <p:spPr>
            <a:xfrm>
              <a:off x="10237286" y="2369340"/>
              <a:ext cx="1417376" cy="307777"/>
            </a:xfrm>
            <a:prstGeom prst="rect">
              <a:avLst/>
            </a:prstGeom>
          </p:spPr>
          <p:txBody>
            <a:bodyPr wrap="none">
              <a:spAutoFit/>
            </a:bodyPr>
            <a:lstStyle/>
            <a:p>
              <a:pPr algn="ctr"/>
              <a:r>
                <a:rPr lang="en-US" sz="1400" kern="1200" dirty="0">
                  <a:solidFill>
                    <a:schemeClr val="bg1"/>
                  </a:solidFill>
                  <a:latin typeface="+mj-lt"/>
                  <a:ea typeface="+mn-ea"/>
                  <a:cs typeface="+mn-cs"/>
                </a:rPr>
                <a:t>Personal Assets</a:t>
              </a:r>
            </a:p>
          </p:txBody>
        </p:sp>
        <p:sp>
          <p:nvSpPr>
            <p:cNvPr id="27" name="Rectangle 26">
              <a:extLst>
                <a:ext uri="{FF2B5EF4-FFF2-40B4-BE49-F238E27FC236}">
                  <a16:creationId xmlns:a16="http://schemas.microsoft.com/office/drawing/2014/main" id="{CF44BA44-01F4-644F-9BD0-DB69EE161411}"/>
                </a:ext>
              </a:extLst>
            </p:cNvPr>
            <p:cNvSpPr/>
            <p:nvPr userDrawn="1"/>
          </p:nvSpPr>
          <p:spPr>
            <a:xfrm>
              <a:off x="4672212" y="2369340"/>
              <a:ext cx="1423788" cy="307777"/>
            </a:xfrm>
            <a:prstGeom prst="rect">
              <a:avLst/>
            </a:prstGeom>
          </p:spPr>
          <p:txBody>
            <a:bodyPr wrap="none">
              <a:spAutoFit/>
            </a:bodyPr>
            <a:lstStyle/>
            <a:p>
              <a:pPr algn="ctr"/>
              <a:r>
                <a:rPr lang="en-US" sz="1400" kern="1200" dirty="0">
                  <a:solidFill>
                    <a:schemeClr val="bg1"/>
                  </a:solidFill>
                  <a:latin typeface="+mj-lt"/>
                  <a:ea typeface="+mn-ea"/>
                  <a:cs typeface="+mn-cs"/>
                </a:rPr>
                <a:t>Business Assets</a:t>
              </a:r>
            </a:p>
          </p:txBody>
        </p:sp>
      </p:grpSp>
      <p:grpSp>
        <p:nvGrpSpPr>
          <p:cNvPr id="30" name="Group 29">
            <a:extLst>
              <a:ext uri="{FF2B5EF4-FFF2-40B4-BE49-F238E27FC236}">
                <a16:creationId xmlns:a16="http://schemas.microsoft.com/office/drawing/2014/main" id="{BDA4D20A-0D38-CE46-870A-5F1C0F4DB9E6}"/>
              </a:ext>
            </a:extLst>
          </p:cNvPr>
          <p:cNvGrpSpPr/>
          <p:nvPr userDrawn="1"/>
        </p:nvGrpSpPr>
        <p:grpSpPr>
          <a:xfrm>
            <a:off x="6379219" y="1020129"/>
            <a:ext cx="3606982" cy="2596831"/>
            <a:chOff x="6266150" y="1562100"/>
            <a:chExt cx="4064124" cy="2925946"/>
          </a:xfrm>
        </p:grpSpPr>
        <p:sp>
          <p:nvSpPr>
            <p:cNvPr id="31" name="Oval 30">
              <a:extLst>
                <a:ext uri="{FF2B5EF4-FFF2-40B4-BE49-F238E27FC236}">
                  <a16:creationId xmlns:a16="http://schemas.microsoft.com/office/drawing/2014/main" id="{8E89478F-23F6-294D-B174-082C96F53AE8}"/>
                </a:ext>
              </a:extLst>
            </p:cNvPr>
            <p:cNvSpPr/>
            <p:nvPr userDrawn="1"/>
          </p:nvSpPr>
          <p:spPr>
            <a:xfrm>
              <a:off x="6769918" y="1562100"/>
              <a:ext cx="2925946" cy="2925946"/>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2" name="Picture 31">
              <a:extLst>
                <a:ext uri="{FF2B5EF4-FFF2-40B4-BE49-F238E27FC236}">
                  <a16:creationId xmlns:a16="http://schemas.microsoft.com/office/drawing/2014/main" id="{F2B82F4D-94DB-8A4E-9D99-FCA543412A1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66150" y="1836890"/>
              <a:ext cx="4064124" cy="2235268"/>
            </a:xfrm>
            <a:prstGeom prst="rect">
              <a:avLst/>
            </a:prstGeom>
          </p:spPr>
        </p:pic>
      </p:grpSp>
      <p:sp>
        <p:nvSpPr>
          <p:cNvPr id="17" name="TextBox 16">
            <a:extLst>
              <a:ext uri="{FF2B5EF4-FFF2-40B4-BE49-F238E27FC236}">
                <a16:creationId xmlns:a16="http://schemas.microsoft.com/office/drawing/2014/main" id="{45BD6F98-F3D1-436F-BFCB-75B83220E46F}"/>
              </a:ext>
            </a:extLst>
          </p:cNvPr>
          <p:cNvSpPr txBox="1"/>
          <p:nvPr userDrawn="1"/>
        </p:nvSpPr>
        <p:spPr>
          <a:xfrm>
            <a:off x="4487791" y="3241040"/>
            <a:ext cx="2857907" cy="2386102"/>
          </a:xfrm>
          <a:prstGeom prst="rect">
            <a:avLst/>
          </a:prstGeom>
          <a:noFill/>
        </p:spPr>
        <p:txBody>
          <a:bodyPr wrap="square" rtlCol="0">
            <a:spAutoFit/>
          </a:bodyPr>
          <a:lstStyle/>
          <a:p>
            <a:pPr marL="285750" indent="-285750">
              <a:lnSpc>
                <a:spcPct val="112000"/>
              </a:lnSpc>
              <a:spcBef>
                <a:spcPts val="0"/>
              </a:spcBef>
              <a:spcAft>
                <a:spcPts val="300"/>
              </a:spcAft>
              <a:buFont typeface="Arial" panose="020B0604020202020204" pitchFamily="34" charset="0"/>
              <a:buChar char="•"/>
            </a:pPr>
            <a:r>
              <a:rPr lang="en-US" sz="1200" dirty="0"/>
              <a:t>Current assets, which are short-term and can be converted to cash within a fiscal year. These may include cash and cash equivalents, current inventory, and accounts receivable.</a:t>
            </a:r>
          </a:p>
          <a:p>
            <a:pPr marL="285750" indent="-285750">
              <a:lnSpc>
                <a:spcPct val="112000"/>
              </a:lnSpc>
              <a:spcBef>
                <a:spcPts val="0"/>
              </a:spcBef>
              <a:spcAft>
                <a:spcPts val="300"/>
              </a:spcAft>
              <a:buFont typeface="Arial" panose="020B0604020202020204" pitchFamily="34" charset="0"/>
              <a:buChar char="•"/>
            </a:pPr>
            <a:r>
              <a:rPr lang="en-US" sz="1200" dirty="0"/>
              <a:t>Fixed assets, which are long-term because they are used to operate the business. These may include equipment, buildings, company vehicles, and office furniture.</a:t>
            </a:r>
          </a:p>
        </p:txBody>
      </p:sp>
    </p:spTree>
    <p:extLst>
      <p:ext uri="{BB962C8B-B14F-4D97-AF65-F5344CB8AC3E}">
        <p14:creationId xmlns:p14="http://schemas.microsoft.com/office/powerpoint/2010/main" val="131072234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AC77233C-944B-2E46-A01E-FC3CD2423CDE}"/>
              </a:ext>
            </a:extLst>
          </p:cNvPr>
          <p:cNvCxnSpPr>
            <a:cxnSpLocks/>
          </p:cNvCxnSpPr>
          <p:nvPr/>
        </p:nvCxnSpPr>
        <p:spPr>
          <a:xfrm>
            <a:off x="325120" y="6362700"/>
            <a:ext cx="11460480" cy="0"/>
          </a:xfrm>
          <a:prstGeom prst="line">
            <a:avLst/>
          </a:prstGeom>
          <a:ln w="3175">
            <a:solidFill>
              <a:schemeClr val="accent4"/>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03189269"/>
      </p:ext>
    </p:extLst>
  </p:cSld>
  <p:clrMap bg1="lt1" tx1="dk1" bg2="lt2" tx2="dk2" accent1="accent1" accent2="accent2" accent3="accent3" accent4="accent4" accent5="accent5" accent6="accent6" hlink="hlink" folHlink="folHlink"/>
  <p:sldLayoutIdLst>
    <p:sldLayoutId id="2147483661" r:id="rId1"/>
    <p:sldLayoutId id="2147483701" r:id="rId2"/>
    <p:sldLayoutId id="2147483708" r:id="rId3"/>
    <p:sldLayoutId id="2147483704" r:id="rId4"/>
    <p:sldLayoutId id="2147483709" r:id="rId5"/>
    <p:sldLayoutId id="2147483705" r:id="rId6"/>
    <p:sldLayoutId id="2147483710" r:id="rId7"/>
    <p:sldLayoutId id="2147483707" r:id="rId8"/>
    <p:sldLayoutId id="2147483706" r:id="rId9"/>
    <p:sldLayoutId id="2147483711" r:id="rId10"/>
    <p:sldLayoutId id="2147483724" r:id="rId11"/>
    <p:sldLayoutId id="2147483725" r:id="rId12"/>
    <p:sldLayoutId id="2147483726" r:id="rId13"/>
    <p:sldLayoutId id="2147483727" r:id="rId14"/>
    <p:sldLayoutId id="2147483700" r:id="rId15"/>
    <p:sldLayoutId id="2147483712" r:id="rId16"/>
    <p:sldLayoutId id="2147483721" r:id="rId17"/>
    <p:sldLayoutId id="2147483718" r:id="rId18"/>
    <p:sldLayoutId id="2147483702" r:id="rId19"/>
    <p:sldLayoutId id="2147483713" r:id="rId20"/>
    <p:sldLayoutId id="2147483719" r:id="rId21"/>
    <p:sldLayoutId id="2147483720" r:id="rId22"/>
    <p:sldLayoutId id="2147483731" r:id="rId23"/>
    <p:sldLayoutId id="2147483730" r:id="rId24"/>
    <p:sldLayoutId id="2147483732" r:id="rId25"/>
    <p:sldLayoutId id="2147483733" r:id="rId26"/>
    <p:sldLayoutId id="2147483703" r:id="rId27"/>
    <p:sldLayoutId id="2147483714" r:id="rId28"/>
    <p:sldLayoutId id="2147483728" r:id="rId29"/>
    <p:sldLayoutId id="2147483729" r:id="rId30"/>
    <p:sldLayoutId id="2147483722" r:id="rId31"/>
    <p:sldLayoutId id="2147483723" r:id="rId32"/>
    <p:sldLayoutId id="2147483715" r:id="rId33"/>
    <p:sldLayoutId id="2147483716" r:id="rId3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xml"/><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
            <a:extLst>
              <a:ext uri="{FF2B5EF4-FFF2-40B4-BE49-F238E27FC236}">
                <a16:creationId xmlns:a16="http://schemas.microsoft.com/office/drawing/2014/main" id="{FA78B1CC-9143-82AE-987B-FC9A8B78F3F7}"/>
              </a:ext>
            </a:extLst>
          </p:cNvPr>
          <p:cNvSpPr txBox="1">
            <a:spLocks/>
          </p:cNvSpPr>
          <p:nvPr/>
        </p:nvSpPr>
        <p:spPr>
          <a:xfrm>
            <a:off x="482112" y="1348277"/>
            <a:ext cx="3354556" cy="165576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400" dirty="0">
                <a:latin typeface="+mj-lt"/>
              </a:rPr>
              <a:t>Inflation</a:t>
            </a:r>
          </a:p>
        </p:txBody>
      </p:sp>
      <p:sp>
        <p:nvSpPr>
          <p:cNvPr id="16" name="TextBox 15">
            <a:extLst>
              <a:ext uri="{FF2B5EF4-FFF2-40B4-BE49-F238E27FC236}">
                <a16:creationId xmlns:a16="http://schemas.microsoft.com/office/drawing/2014/main" id="{A4EC4472-95D3-7EBB-6FD7-AC8DC74E0837}"/>
              </a:ext>
            </a:extLst>
          </p:cNvPr>
          <p:cNvSpPr txBox="1"/>
          <p:nvPr/>
        </p:nvSpPr>
        <p:spPr>
          <a:xfrm>
            <a:off x="534168" y="2337143"/>
            <a:ext cx="2600395" cy="3228961"/>
          </a:xfrm>
          <a:prstGeom prst="rect">
            <a:avLst/>
          </a:prstGeom>
          <a:noFill/>
        </p:spPr>
        <p:txBody>
          <a:bodyPr wrap="square" rtlCol="0">
            <a:spAutoFit/>
          </a:bodyPr>
          <a:lstStyle/>
          <a:p>
            <a:pPr>
              <a:lnSpc>
                <a:spcPct val="114000"/>
              </a:lnSpc>
            </a:pPr>
            <a:r>
              <a:rPr lang="en-US" sz="1200" dirty="0"/>
              <a:t>Inflation is when currency loses its spending power, usually because of a rise in the costs of goods and services over a period of time.</a:t>
            </a:r>
          </a:p>
          <a:p>
            <a:pPr>
              <a:lnSpc>
                <a:spcPct val="114000"/>
              </a:lnSpc>
            </a:pPr>
            <a:endParaRPr lang="en-US" sz="1200" dirty="0"/>
          </a:p>
          <a:p>
            <a:pPr>
              <a:lnSpc>
                <a:spcPct val="114000"/>
              </a:lnSpc>
            </a:pPr>
            <a:r>
              <a:rPr lang="en-US" sz="1200" dirty="0"/>
              <a:t>Although inflation can be alarming, it is part of a market cycle. Investments can be affected negatively or positively depending on their type. A well-rounded portfolio should include hedges against inflation. A financial advisor can help you determine which may be right for your time horizon, circumstances, and goals.</a:t>
            </a:r>
          </a:p>
        </p:txBody>
      </p:sp>
      <p:sp>
        <p:nvSpPr>
          <p:cNvPr id="17" name="TextBox 16">
            <a:extLst>
              <a:ext uri="{FF2B5EF4-FFF2-40B4-BE49-F238E27FC236}">
                <a16:creationId xmlns:a16="http://schemas.microsoft.com/office/drawing/2014/main" id="{921EE440-4837-0751-A39B-21DB159FEAEB}"/>
              </a:ext>
            </a:extLst>
          </p:cNvPr>
          <p:cNvSpPr txBox="1"/>
          <p:nvPr/>
        </p:nvSpPr>
        <p:spPr>
          <a:xfrm>
            <a:off x="3836668" y="2173556"/>
            <a:ext cx="8088085" cy="276999"/>
          </a:xfrm>
          <a:prstGeom prst="rect">
            <a:avLst/>
          </a:prstGeom>
          <a:noFill/>
        </p:spPr>
        <p:txBody>
          <a:bodyPr wrap="square" lIns="0" rtlCol="0">
            <a:spAutoFit/>
          </a:bodyPr>
          <a:lstStyle/>
          <a:p>
            <a:r>
              <a:rPr lang="en-US" sz="1200" dirty="0">
                <a:latin typeface="Georgia" panose="02040502050405020303" pitchFamily="18" charset="0"/>
              </a:rPr>
              <a:t>Many economists believe an inflation rate of around 2% is healthy</a:t>
            </a:r>
          </a:p>
        </p:txBody>
      </p:sp>
      <p:sp>
        <p:nvSpPr>
          <p:cNvPr id="20" name="TextBox 19">
            <a:extLst>
              <a:ext uri="{FF2B5EF4-FFF2-40B4-BE49-F238E27FC236}">
                <a16:creationId xmlns:a16="http://schemas.microsoft.com/office/drawing/2014/main" id="{8D7C65A7-05F5-020C-D0B4-B3EF22AC8306}"/>
              </a:ext>
            </a:extLst>
          </p:cNvPr>
          <p:cNvSpPr txBox="1"/>
          <p:nvPr/>
        </p:nvSpPr>
        <p:spPr>
          <a:xfrm>
            <a:off x="3569746" y="1705144"/>
            <a:ext cx="8088085" cy="307777"/>
          </a:xfrm>
          <a:prstGeom prst="rect">
            <a:avLst/>
          </a:prstGeom>
          <a:noFill/>
        </p:spPr>
        <p:txBody>
          <a:bodyPr wrap="square" lIns="0" rtlCol="0">
            <a:spAutoFit/>
          </a:bodyPr>
          <a:lstStyle/>
          <a:p>
            <a:r>
              <a:rPr lang="en-US" sz="1400" dirty="0">
                <a:latin typeface="Georgia" panose="02040502050405020303" pitchFamily="18" charset="0"/>
              </a:rPr>
              <a:t>U.S. inflation rate, 2000</a:t>
            </a:r>
            <a:r>
              <a:rPr lang="en-US" sz="1400" dirty="0">
                <a:latin typeface="Georgia" panose="02040502050405020303" pitchFamily="18" charset="0"/>
                <a:sym typeface="Symbol" panose="05050102010706020507" pitchFamily="18" charset="2"/>
              </a:rPr>
              <a:t></a:t>
            </a:r>
            <a:r>
              <a:rPr lang="en-US" sz="1400" dirty="0">
                <a:latin typeface="Georgia" panose="02040502050405020303" pitchFamily="18" charset="0"/>
              </a:rPr>
              <a:t>2023</a:t>
            </a:r>
            <a:r>
              <a:rPr lang="en-US" sz="1400" baseline="30000" dirty="0">
                <a:latin typeface="Georgia" panose="02040502050405020303" pitchFamily="18" charset="0"/>
              </a:rPr>
              <a:t>1</a:t>
            </a:r>
            <a:endParaRPr lang="en-US" sz="1400" dirty="0">
              <a:latin typeface="Georgia" panose="02040502050405020303" pitchFamily="18" charset="0"/>
            </a:endParaRPr>
          </a:p>
        </p:txBody>
      </p:sp>
      <p:sp>
        <p:nvSpPr>
          <p:cNvPr id="21" name="TextBox 20">
            <a:extLst>
              <a:ext uri="{FF2B5EF4-FFF2-40B4-BE49-F238E27FC236}">
                <a16:creationId xmlns:a16="http://schemas.microsoft.com/office/drawing/2014/main" id="{6D2E4142-B1B3-77B8-7805-E69E3FF76064}"/>
              </a:ext>
            </a:extLst>
          </p:cNvPr>
          <p:cNvSpPr txBox="1"/>
          <p:nvPr/>
        </p:nvSpPr>
        <p:spPr>
          <a:xfrm>
            <a:off x="482112" y="5950638"/>
            <a:ext cx="9658584" cy="338554"/>
          </a:xfrm>
          <a:prstGeom prst="rect">
            <a:avLst/>
          </a:prstGeom>
          <a:noFill/>
        </p:spPr>
        <p:txBody>
          <a:bodyPr wrap="square" rtlCol="0">
            <a:spAutoFit/>
          </a:bodyPr>
          <a:lstStyle/>
          <a:p>
            <a:r>
              <a:rPr lang="en-US" sz="800" baseline="30000" dirty="0">
                <a:solidFill>
                  <a:schemeClr val="tx1"/>
                </a:solidFill>
              </a:rPr>
              <a:t>1 </a:t>
            </a:r>
            <a:r>
              <a:rPr lang="en-US" sz="800" dirty="0">
                <a:solidFill>
                  <a:schemeClr val="tx1"/>
                </a:solidFill>
              </a:rPr>
              <a:t>“Inflation, Consumer Prices (Annual %) - United States.” World Bank Open Data. Accessed September 13, 2023. https://data.worldbank.org/indicator/FP.CPI.TOTL.ZG?locations=US&amp;amp;name_desc=false. </a:t>
            </a:r>
          </a:p>
          <a:p>
            <a:r>
              <a:rPr lang="en-US" sz="800" baseline="30000" dirty="0"/>
              <a:t>2</a:t>
            </a:r>
            <a:r>
              <a:rPr lang="en-US" sz="800" dirty="0"/>
              <a:t> </a:t>
            </a:r>
            <a:r>
              <a:rPr lang="en-US" sz="800" dirty="0">
                <a:effectLst/>
              </a:rPr>
              <a:t>Consumer price index - August 2023 - U.S. Bureau of Labor Statistics, September 13, 2023. https://www.bls.gov/news.release/pdf/cpi.pdf. </a:t>
            </a:r>
            <a:endParaRPr lang="en-US" sz="800" dirty="0">
              <a:solidFill>
                <a:schemeClr val="tx1"/>
              </a:solidFill>
            </a:endParaRPr>
          </a:p>
        </p:txBody>
      </p:sp>
      <p:sp>
        <p:nvSpPr>
          <p:cNvPr id="3" name="Rectangle 2">
            <a:extLst>
              <a:ext uri="{FF2B5EF4-FFF2-40B4-BE49-F238E27FC236}">
                <a16:creationId xmlns:a16="http://schemas.microsoft.com/office/drawing/2014/main" id="{8A9FD0F7-9C2E-A50B-1B49-D4E4A49BF200}"/>
              </a:ext>
            </a:extLst>
          </p:cNvPr>
          <p:cNvSpPr/>
          <p:nvPr/>
        </p:nvSpPr>
        <p:spPr>
          <a:xfrm>
            <a:off x="3515242" y="2012921"/>
            <a:ext cx="8194646" cy="3799217"/>
          </a:xfrm>
          <a:prstGeom prst="rect">
            <a:avLst/>
          </a:prstGeom>
          <a:solidFill>
            <a:schemeClr val="bg1">
              <a:lumMod val="95000"/>
            </a:schemeClr>
          </a:solidFill>
          <a:ln>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9883718-DF01-F049-120E-AAFD054A096C}"/>
              </a:ext>
            </a:extLst>
          </p:cNvPr>
          <p:cNvSpPr txBox="1"/>
          <p:nvPr/>
        </p:nvSpPr>
        <p:spPr>
          <a:xfrm>
            <a:off x="3836668" y="2173556"/>
            <a:ext cx="8088085" cy="276999"/>
          </a:xfrm>
          <a:prstGeom prst="rect">
            <a:avLst/>
          </a:prstGeom>
          <a:noFill/>
        </p:spPr>
        <p:txBody>
          <a:bodyPr wrap="square" lIns="0" rtlCol="0">
            <a:spAutoFit/>
          </a:bodyPr>
          <a:lstStyle/>
          <a:p>
            <a:r>
              <a:rPr lang="en-US" sz="1200" dirty="0">
                <a:latin typeface="Georgia" panose="02040502050405020303" pitchFamily="18" charset="0"/>
              </a:rPr>
              <a:t>Many economists believe an inflation rate of around 2% is healthy</a:t>
            </a:r>
          </a:p>
        </p:txBody>
      </p:sp>
      <p:graphicFrame>
        <p:nvGraphicFramePr>
          <p:cNvPr id="6" name="Chart 5">
            <a:extLst>
              <a:ext uri="{FF2B5EF4-FFF2-40B4-BE49-F238E27FC236}">
                <a16:creationId xmlns:a16="http://schemas.microsoft.com/office/drawing/2014/main" id="{C552C1E4-CEEE-FD04-309E-5724815DE99E}"/>
              </a:ext>
            </a:extLst>
          </p:cNvPr>
          <p:cNvGraphicFramePr/>
          <p:nvPr>
            <p:extLst>
              <p:ext uri="{D42A27DB-BD31-4B8C-83A1-F6EECF244321}">
                <p14:modId xmlns:p14="http://schemas.microsoft.com/office/powerpoint/2010/main" val="318226185"/>
              </p:ext>
            </p:extLst>
          </p:nvPr>
        </p:nvGraphicFramePr>
        <p:xfrm>
          <a:off x="3684260" y="2465944"/>
          <a:ext cx="7865950" cy="3228961"/>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1DA4DB43-375A-18F4-915A-8C0FAC5CE02E}"/>
              </a:ext>
            </a:extLst>
          </p:cNvPr>
          <p:cNvSpPr txBox="1"/>
          <p:nvPr/>
        </p:nvSpPr>
        <p:spPr>
          <a:xfrm>
            <a:off x="11347677" y="5399830"/>
            <a:ext cx="235962" cy="205184"/>
          </a:xfrm>
          <a:prstGeom prst="rect">
            <a:avLst/>
          </a:prstGeom>
          <a:noFill/>
        </p:spPr>
        <p:txBody>
          <a:bodyPr wrap="none" rtlCol="0">
            <a:spAutoFit/>
          </a:bodyPr>
          <a:lstStyle/>
          <a:p>
            <a:r>
              <a:rPr lang="en-US" sz="1100" baseline="30000" dirty="0"/>
              <a:t>2</a:t>
            </a:r>
          </a:p>
        </p:txBody>
      </p:sp>
    </p:spTree>
    <p:extLst>
      <p:ext uri="{BB962C8B-B14F-4D97-AF65-F5344CB8AC3E}">
        <p14:creationId xmlns:p14="http://schemas.microsoft.com/office/powerpoint/2010/main" val="20747735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F49CBDB-7FD4-47EA-8D08-21B58EC6974A}"/>
              </a:ext>
            </a:extLst>
          </p:cNvPr>
          <p:cNvSpPr/>
          <p:nvPr/>
        </p:nvSpPr>
        <p:spPr>
          <a:xfrm>
            <a:off x="358464" y="5953244"/>
            <a:ext cx="1781257" cy="215444"/>
          </a:xfrm>
          <a:prstGeom prst="rect">
            <a:avLst/>
          </a:prstGeom>
        </p:spPr>
        <p:txBody>
          <a:bodyPr wrap="none">
            <a:spAutoFit/>
          </a:bodyPr>
          <a:lstStyle/>
          <a:p>
            <a:pPr lvl="0"/>
            <a:r>
              <a:rPr lang="en-US" sz="800" dirty="0">
                <a:solidFill>
                  <a:prstClr val="black"/>
                </a:solidFill>
                <a:latin typeface="+mj-lt"/>
              </a:rPr>
              <a:t>SMRU </a:t>
            </a:r>
            <a:r>
              <a:rPr lang="en-US" sz="800" dirty="0">
                <a:latin typeface="+mj-lt"/>
              </a:rPr>
              <a:t>5049340  (Exp. 2/28/2029)</a:t>
            </a:r>
          </a:p>
        </p:txBody>
      </p:sp>
      <p:sp>
        <p:nvSpPr>
          <p:cNvPr id="3" name="TextBox 2">
            <a:extLst>
              <a:ext uri="{FF2B5EF4-FFF2-40B4-BE49-F238E27FC236}">
                <a16:creationId xmlns:a16="http://schemas.microsoft.com/office/drawing/2014/main" id="{41BEC648-8064-6A52-44B5-E7E9A0AA0E49}"/>
              </a:ext>
            </a:extLst>
          </p:cNvPr>
          <p:cNvSpPr txBox="1"/>
          <p:nvPr/>
        </p:nvSpPr>
        <p:spPr>
          <a:xfrm>
            <a:off x="350981" y="5292431"/>
            <a:ext cx="11254622" cy="584775"/>
          </a:xfrm>
          <a:prstGeom prst="rect">
            <a:avLst/>
          </a:prstGeom>
          <a:noFill/>
        </p:spPr>
        <p:txBody>
          <a:bodyPr wrap="square" rtlCol="0">
            <a:spAutoFit/>
          </a:bodyPr>
          <a:lstStyle/>
          <a:p>
            <a:r>
              <a:rPr lang="en-US" sz="800" dirty="0">
                <a:latin typeface="+mj-lt"/>
              </a:rPr>
              <a:t>Eagle Strategies LLC (Eagle) is an SEC-registered investment adviser. Registration with the SEC does not imply a certain level of skill or training. Eagle investment adviser representatives (IARs) act solely in their capacity as insurance agents of New York Life, its affiliates, or other unaffiliated insurance carriers when recommending insurance products and as registered representatives when recommending securities through </a:t>
            </a:r>
            <a:r>
              <a:rPr lang="en-US" sz="800" dirty="0" err="1">
                <a:latin typeface="+mj-lt"/>
              </a:rPr>
              <a:t>NYLIFE</a:t>
            </a:r>
            <a:r>
              <a:rPr lang="en-US" sz="800" dirty="0">
                <a:latin typeface="+mj-lt"/>
              </a:rPr>
              <a:t> Securities LLC (member FINRA/SIPC), an affiliated registered broker-dealer and licensed insurance agency. Eagle Strategies LLC and </a:t>
            </a:r>
            <a:r>
              <a:rPr lang="en-US" sz="800" dirty="0" err="1">
                <a:latin typeface="+mj-lt"/>
              </a:rPr>
              <a:t>NYLIFE</a:t>
            </a:r>
            <a:r>
              <a:rPr lang="en-US" sz="800" dirty="0">
                <a:latin typeface="+mj-lt"/>
              </a:rPr>
              <a:t> Securities LLC are New York Life Companies. Investment products are not guaranteed and may lose value. No tax or legal advice is provided by Eagle, its IARs or its affiliates.</a:t>
            </a:r>
          </a:p>
        </p:txBody>
      </p:sp>
      <p:pic>
        <p:nvPicPr>
          <p:cNvPr id="4" name="Picture 3">
            <a:extLst>
              <a:ext uri="{FF2B5EF4-FFF2-40B4-BE49-F238E27FC236}">
                <a16:creationId xmlns:a16="http://schemas.microsoft.com/office/drawing/2014/main" id="{64F3557B-E82A-CA43-6D7D-A6BB0EB19E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0213" y="4025137"/>
            <a:ext cx="2317724" cy="1267294"/>
          </a:xfrm>
          <a:prstGeom prst="rect">
            <a:avLst/>
          </a:prstGeom>
        </p:spPr>
      </p:pic>
    </p:spTree>
    <p:extLst>
      <p:ext uri="{BB962C8B-B14F-4D97-AF65-F5344CB8AC3E}">
        <p14:creationId xmlns:p14="http://schemas.microsoft.com/office/powerpoint/2010/main" val="3845390930"/>
      </p:ext>
    </p:extLst>
  </p:cSld>
  <p:clrMapOvr>
    <a:masterClrMapping/>
  </p:clrMapOvr>
</p:sld>
</file>

<file path=ppt/theme/theme1.xml><?xml version="1.0" encoding="utf-8"?>
<a:theme xmlns:a="http://schemas.openxmlformats.org/drawingml/2006/main" name="EagleStrat">
  <a:themeElements>
    <a:clrScheme name="New York Life New Palette">
      <a:dk1>
        <a:sysClr val="windowText" lastClr="000000"/>
      </a:dk1>
      <a:lt1>
        <a:sysClr val="window" lastClr="FFFFFF"/>
      </a:lt1>
      <a:dk2>
        <a:srgbClr val="002D4E"/>
      </a:dk2>
      <a:lt2>
        <a:srgbClr val="B9CDE5"/>
      </a:lt2>
      <a:accent1>
        <a:srgbClr val="0A3C53"/>
      </a:accent1>
      <a:accent2>
        <a:srgbClr val="769870"/>
      </a:accent2>
      <a:accent3>
        <a:srgbClr val="6B6566"/>
      </a:accent3>
      <a:accent4>
        <a:srgbClr val="466E5A"/>
      </a:accent4>
      <a:accent5>
        <a:srgbClr val="D2653D"/>
      </a:accent5>
      <a:accent6>
        <a:srgbClr val="005A9B"/>
      </a:accent6>
      <a:hlink>
        <a:srgbClr val="A76936"/>
      </a:hlink>
      <a:folHlink>
        <a:srgbClr val="9FA19E"/>
      </a:folHlink>
    </a:clrScheme>
    <a:fontScheme name="Custom 2">
      <a:majorFont>
        <a:latin typeface="Georgi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agleStrat" id="{E2D0E752-9DBC-42F5-A661-C2D1B870720D}" vid="{FF0D80DD-C98A-46D3-89AF-B9198D9F991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EagleStrat</Template>
  <TotalTime>14625</TotalTime>
  <Words>461</Words>
  <Application>Microsoft Office PowerPoint</Application>
  <PresentationFormat>Widescreen</PresentationFormat>
  <Paragraphs>19</Paragraphs>
  <Slides>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Arial</vt:lpstr>
      <vt:lpstr>Calibri</vt:lpstr>
      <vt:lpstr>Effra</vt:lpstr>
      <vt:lpstr>Georgia</vt:lpstr>
      <vt:lpstr>Tahoma</vt:lpstr>
      <vt:lpstr>EagleStrat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Julie Baines-Gould</dc:creator>
  <cp:lastModifiedBy>Higgins, Sherry</cp:lastModifiedBy>
  <cp:revision>409</cp:revision>
  <cp:lastPrinted>2021-02-25T16:57:06Z</cp:lastPrinted>
  <dcterms:created xsi:type="dcterms:W3CDTF">2020-12-04T17:11:41Z</dcterms:created>
  <dcterms:modified xsi:type="dcterms:W3CDTF">2026-02-25T19:52:44Z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f0b5d98-aa4b-42ad-b5be-1e75bbcbb7d7_Enabled">
    <vt:lpwstr>true</vt:lpwstr>
  </property>
  <property fmtid="{D5CDD505-2E9C-101B-9397-08002B2CF9AE}" pid="3" name="MSIP_Label_8f0b5d98-aa4b-42ad-b5be-1e75bbcbb7d7_SetDate">
    <vt:lpwstr>2024-01-26T18:22:24Z</vt:lpwstr>
  </property>
  <property fmtid="{D5CDD505-2E9C-101B-9397-08002B2CF9AE}" pid="4" name="MSIP_Label_8f0b5d98-aa4b-42ad-b5be-1e75bbcbb7d7_Method">
    <vt:lpwstr>Standard</vt:lpwstr>
  </property>
  <property fmtid="{D5CDD505-2E9C-101B-9397-08002B2CF9AE}" pid="5" name="MSIP_Label_8f0b5d98-aa4b-42ad-b5be-1e75bbcbb7d7_Name">
    <vt:lpwstr>Internal-pilot</vt:lpwstr>
  </property>
  <property fmtid="{D5CDD505-2E9C-101B-9397-08002B2CF9AE}" pid="6" name="MSIP_Label_8f0b5d98-aa4b-42ad-b5be-1e75bbcbb7d7_SiteId">
    <vt:lpwstr>a651e8f0-93d2-41c2-88b6-e8c5a1ad2375</vt:lpwstr>
  </property>
  <property fmtid="{D5CDD505-2E9C-101B-9397-08002B2CF9AE}" pid="7" name="MSIP_Label_8f0b5d98-aa4b-42ad-b5be-1e75bbcbb7d7_ActionId">
    <vt:lpwstr>95037213-cf8d-4ccb-87bb-19a617b1b2f6</vt:lpwstr>
  </property>
  <property fmtid="{D5CDD505-2E9C-101B-9397-08002B2CF9AE}" pid="8" name="MSIP_Label_8f0b5d98-aa4b-42ad-b5be-1e75bbcbb7d7_ContentBits">
    <vt:lpwstr>0</vt:lpwstr>
  </property>
</Properties>
</file>