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18" r:id="rId2"/>
    <p:sldId id="27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820" autoAdjust="0"/>
  </p:normalViewPr>
  <p:slideViewPr>
    <p:cSldViewPr snapToGrid="0">
      <p:cViewPr varScale="1">
        <p:scale>
          <a:sx n="101" d="100"/>
          <a:sy n="101" d="100"/>
        </p:scale>
        <p:origin x="9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82-44C9-89F1-2D2737F7AB6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B82-44C9-89F1-2D2737F7AB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82-44C9-89F1-2D2737F7AB65}"/>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6-6B82-44C9-89F1-2D2737F7AB6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424-4B9D-A256-4BF6203E830D}"/>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424-4B9D-A256-4BF6203E83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424-4B9D-A256-4BF6203E830D}"/>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6-6424-4B9D-A256-4BF6203E830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B3-4811-B88B-8294CA6EE00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A7B3-4811-B88B-8294CA6EE00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A7B3-4811-B88B-8294CA6EE00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6-A7B3-4811-B88B-8294CA6EE00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34E-4F5C-B541-A9894E3B4C7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32F6-4869-9616-7D75A496447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34E-4F5C-B541-A9894E3B4C7C}"/>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0-32F6-4869-9616-7D75A496447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DB-41DC-9565-FBD5DF042220}"/>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9BA4-470A-93F6-5838BE82C4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DB-41DC-9565-FBD5DF042220}"/>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0-9BA4-470A-93F6-5838BE82C4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AE6-47BE-BCC5-EF705A629A8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81BD-4884-AAAC-F13B00C0257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3-81BD-4884-AAAC-F13B00C0257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0-81BD-4884-AAAC-F13B00C0257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4-E3D6-45D9-AC85-4E01C45139CD}"/>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E3D6-45D9-AC85-4E01C45139C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6-E3D6-45D9-AC85-4E01C45139CD}"/>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E3D6-45D9-AC85-4E01C45139CD}"/>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8-E3D6-45D9-AC85-4E01C45139CD}"/>
              </c:ext>
            </c:extLst>
          </c:dPt>
          <c:dPt>
            <c:idx val="5"/>
            <c:invertIfNegative val="0"/>
            <c:bubble3D val="0"/>
            <c:spPr>
              <a:solidFill>
                <a:schemeClr val="tx2"/>
              </a:solidFill>
              <a:ln>
                <a:noFill/>
              </a:ln>
              <a:effectLst/>
            </c:spPr>
            <c:extLst>
              <c:ext xmlns:c16="http://schemas.microsoft.com/office/drawing/2014/chart" uri="{C3380CC4-5D6E-409C-BE32-E72D297353CC}">
                <c16:uniqueId val="{00000009-E3D6-45D9-AC85-4E01C45139CD}"/>
              </c:ext>
            </c:extLst>
          </c:dPt>
          <c:dPt>
            <c:idx val="6"/>
            <c:invertIfNegative val="0"/>
            <c:bubble3D val="0"/>
            <c:spPr>
              <a:solidFill>
                <a:schemeClr val="tx2"/>
              </a:solidFill>
              <a:ln>
                <a:noFill/>
              </a:ln>
              <a:effectLst/>
            </c:spPr>
            <c:extLst>
              <c:ext xmlns:c16="http://schemas.microsoft.com/office/drawing/2014/chart" uri="{C3380CC4-5D6E-409C-BE32-E72D297353CC}">
                <c16:uniqueId val="{0000000A-E3D6-45D9-AC85-4E01C45139CD}"/>
              </c:ext>
            </c:extLst>
          </c:dPt>
          <c:dPt>
            <c:idx val="7"/>
            <c:invertIfNegative val="0"/>
            <c:bubble3D val="0"/>
            <c:spPr>
              <a:solidFill>
                <a:schemeClr val="tx2"/>
              </a:solidFill>
              <a:ln>
                <a:noFill/>
              </a:ln>
              <a:effectLst/>
            </c:spPr>
            <c:extLst>
              <c:ext xmlns:c16="http://schemas.microsoft.com/office/drawing/2014/chart" uri="{C3380CC4-5D6E-409C-BE32-E72D297353CC}">
                <c16:uniqueId val="{0000000B-E3D6-45D9-AC85-4E01C45139CD}"/>
              </c:ext>
            </c:extLst>
          </c:dPt>
          <c:dPt>
            <c:idx val="8"/>
            <c:invertIfNegative val="0"/>
            <c:bubble3D val="0"/>
            <c:spPr>
              <a:solidFill>
                <a:schemeClr val="tx2"/>
              </a:solidFill>
              <a:ln>
                <a:noFill/>
              </a:ln>
              <a:effectLst/>
            </c:spPr>
            <c:extLst>
              <c:ext xmlns:c16="http://schemas.microsoft.com/office/drawing/2014/chart" uri="{C3380CC4-5D6E-409C-BE32-E72D297353CC}">
                <c16:uniqueId val="{0000000C-E3D6-45D9-AC85-4E01C45139CD}"/>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00-E3D6-45D9-AC85-4E01C45139CD}"/>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1725-0240-AA23-9BED2EB4D8AF}"/>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1725-0240-AA23-9BED2EB4D8A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725-0240-AA23-9BED2EB4D8AF}"/>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1725-0240-AA23-9BED2EB4D8AF}"/>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9-1725-0240-AA23-9BED2EB4D8AF}"/>
              </c:ext>
            </c:extLst>
          </c:dPt>
          <c:dPt>
            <c:idx val="5"/>
            <c:invertIfNegative val="0"/>
            <c:bubble3D val="0"/>
            <c:spPr>
              <a:solidFill>
                <a:schemeClr val="tx2"/>
              </a:solidFill>
              <a:ln>
                <a:noFill/>
              </a:ln>
              <a:effectLst/>
            </c:spPr>
            <c:extLst>
              <c:ext xmlns:c16="http://schemas.microsoft.com/office/drawing/2014/chart" uri="{C3380CC4-5D6E-409C-BE32-E72D297353CC}">
                <c16:uniqueId val="{0000000B-1725-0240-AA23-9BED2EB4D8AF}"/>
              </c:ext>
            </c:extLst>
          </c:dPt>
          <c:dPt>
            <c:idx val="6"/>
            <c:invertIfNegative val="0"/>
            <c:bubble3D val="0"/>
            <c:spPr>
              <a:solidFill>
                <a:schemeClr val="tx2"/>
              </a:solidFill>
              <a:ln>
                <a:noFill/>
              </a:ln>
              <a:effectLst/>
            </c:spPr>
            <c:extLst>
              <c:ext xmlns:c16="http://schemas.microsoft.com/office/drawing/2014/chart" uri="{C3380CC4-5D6E-409C-BE32-E72D297353CC}">
                <c16:uniqueId val="{0000000D-1725-0240-AA23-9BED2EB4D8AF}"/>
              </c:ext>
            </c:extLst>
          </c:dPt>
          <c:dPt>
            <c:idx val="7"/>
            <c:invertIfNegative val="0"/>
            <c:bubble3D val="0"/>
            <c:spPr>
              <a:solidFill>
                <a:schemeClr val="tx2"/>
              </a:solidFill>
              <a:ln>
                <a:noFill/>
              </a:ln>
              <a:effectLst/>
            </c:spPr>
            <c:extLst>
              <c:ext xmlns:c16="http://schemas.microsoft.com/office/drawing/2014/chart" uri="{C3380CC4-5D6E-409C-BE32-E72D297353CC}">
                <c16:uniqueId val="{0000000F-1725-0240-AA23-9BED2EB4D8AF}"/>
              </c:ext>
            </c:extLst>
          </c:dPt>
          <c:dPt>
            <c:idx val="8"/>
            <c:invertIfNegative val="0"/>
            <c:bubble3D val="0"/>
            <c:spPr>
              <a:solidFill>
                <a:schemeClr val="tx2"/>
              </a:solidFill>
              <a:ln>
                <a:noFill/>
              </a:ln>
              <a:effectLst/>
            </c:spPr>
            <c:extLst>
              <c:ext xmlns:c16="http://schemas.microsoft.com/office/drawing/2014/chart" uri="{C3380CC4-5D6E-409C-BE32-E72D297353CC}">
                <c16:uniqueId val="{00000011-1725-0240-AA23-9BED2EB4D8AF}"/>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12-1725-0240-AA23-9BED2EB4D8AF}"/>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Inflation rate</c:v>
                </c:pt>
              </c:strCache>
            </c:strRef>
          </c:tx>
          <c:spPr>
            <a:ln w="28575" cap="rnd">
              <a:solidFill>
                <a:schemeClr val="accent2"/>
              </a:solidFill>
              <a:round/>
            </a:ln>
            <a:effectLst/>
          </c:spPr>
          <c:marker>
            <c:symbol val="none"/>
          </c:marker>
          <c:cat>
            <c:numRef>
              <c:f>Sheet1!$A$2:$A$21</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Sheet1!$B$2:$B$21</c:f>
              <c:numCache>
                <c:formatCode>0.00%</c:formatCode>
                <c:ptCount val="20"/>
                <c:pt idx="0">
                  <c:v>2.8299999999999999E-2</c:v>
                </c:pt>
                <c:pt idx="1">
                  <c:v>1.5900000000000001E-2</c:v>
                </c:pt>
                <c:pt idx="2">
                  <c:v>2.2700000000000001E-2</c:v>
                </c:pt>
                <c:pt idx="3">
                  <c:v>2.6800000000000001E-2</c:v>
                </c:pt>
                <c:pt idx="4">
                  <c:v>3.39E-2</c:v>
                </c:pt>
                <c:pt idx="5">
                  <c:v>3.2300000000000002E-2</c:v>
                </c:pt>
                <c:pt idx="6">
                  <c:v>2.8500000000000001E-2</c:v>
                </c:pt>
                <c:pt idx="7">
                  <c:v>3.8399999999999997E-2</c:v>
                </c:pt>
                <c:pt idx="8">
                  <c:v>-3.5999999999999999E-3</c:v>
                </c:pt>
                <c:pt idx="9">
                  <c:v>1.6400000000000001E-2</c:v>
                </c:pt>
                <c:pt idx="10">
                  <c:v>3.1600000000000003E-2</c:v>
                </c:pt>
                <c:pt idx="11">
                  <c:v>2.07E-2</c:v>
                </c:pt>
                <c:pt idx="12">
                  <c:v>1.46E-2</c:v>
                </c:pt>
                <c:pt idx="13">
                  <c:v>1.6199999999999999E-2</c:v>
                </c:pt>
                <c:pt idx="14">
                  <c:v>1.1999999999999999E-3</c:v>
                </c:pt>
                <c:pt idx="15">
                  <c:v>1.26E-2</c:v>
                </c:pt>
                <c:pt idx="16">
                  <c:v>2.1299999999999999E-2</c:v>
                </c:pt>
                <c:pt idx="17">
                  <c:v>2.4400000000000002E-2</c:v>
                </c:pt>
                <c:pt idx="18">
                  <c:v>1.8100000000000002E-2</c:v>
                </c:pt>
                <c:pt idx="19">
                  <c:v>1.23E-2</c:v>
                </c:pt>
              </c:numCache>
            </c:numRef>
          </c:val>
          <c:smooth val="0"/>
          <c:extLst>
            <c:ext xmlns:c16="http://schemas.microsoft.com/office/drawing/2014/chart" uri="{C3380CC4-5D6E-409C-BE32-E72D297353CC}">
              <c16:uniqueId val="{00000000-5E4E-9844-9BBB-74E8A7B4A0DF}"/>
            </c:ext>
          </c:extLst>
        </c:ser>
        <c:dLbls>
          <c:showLegendKey val="0"/>
          <c:showVal val="0"/>
          <c:showCatName val="0"/>
          <c:showSerName val="0"/>
          <c:showPercent val="0"/>
          <c:showBubbleSize val="0"/>
        </c:dLbls>
        <c:smooth val="0"/>
        <c:axId val="986371568"/>
        <c:axId val="986372816"/>
      </c:lineChart>
      <c:catAx>
        <c:axId val="986371568"/>
        <c:scaling>
          <c:orientation val="minMax"/>
        </c:scaling>
        <c:delete val="0"/>
        <c:axPos val="b"/>
        <c:numFmt formatCode="General" sourceLinked="0"/>
        <c:majorTickMark val="none"/>
        <c:minorTickMark val="none"/>
        <c:tickLblPos val="low"/>
        <c:spPr>
          <a:noFill/>
          <a:ln w="28575" cap="flat" cmpd="sng" algn="ctr">
            <a:solidFill>
              <a:schemeClr val="tx2"/>
            </a:solidFill>
            <a:prstDash val="sysDot"/>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2816"/>
        <c:crosses val="autoZero"/>
        <c:auto val="1"/>
        <c:lblAlgn val="ctr"/>
        <c:lblOffset val="100"/>
        <c:tickLblSkip val="2"/>
        <c:noMultiLvlLbl val="0"/>
      </c:catAx>
      <c:valAx>
        <c:axId val="986372816"/>
        <c:scaling>
          <c:orientation val="minMax"/>
          <c:max val="4.0000000000000008E-2"/>
          <c:min val="-5.000000000000001E-3"/>
        </c:scaling>
        <c:delete val="0"/>
        <c:axPos val="l"/>
        <c:majorGridlines>
          <c:spPr>
            <a:ln w="9525" cap="flat" cmpd="sng" algn="ctr">
              <a:no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1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Inflation rate</c:v>
                </c:pt>
              </c:strCache>
            </c:strRef>
          </c:tx>
          <c:spPr>
            <a:ln w="28575" cap="rnd">
              <a:solidFill>
                <a:schemeClr val="accent2"/>
              </a:solidFill>
              <a:round/>
            </a:ln>
            <a:effectLst/>
          </c:spPr>
          <c:marker>
            <c:symbol val="none"/>
          </c:marker>
          <c:cat>
            <c:numRef>
              <c:f>Sheet1!$A$2:$A$21</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Sheet1!$B$2:$B$21</c:f>
              <c:numCache>
                <c:formatCode>0.00%</c:formatCode>
                <c:ptCount val="20"/>
                <c:pt idx="0">
                  <c:v>2.8299999999999999E-2</c:v>
                </c:pt>
                <c:pt idx="1">
                  <c:v>1.5900000000000001E-2</c:v>
                </c:pt>
                <c:pt idx="2">
                  <c:v>2.2700000000000001E-2</c:v>
                </c:pt>
                <c:pt idx="3">
                  <c:v>2.6800000000000001E-2</c:v>
                </c:pt>
                <c:pt idx="4">
                  <c:v>3.39E-2</c:v>
                </c:pt>
                <c:pt idx="5">
                  <c:v>3.2300000000000002E-2</c:v>
                </c:pt>
                <c:pt idx="6">
                  <c:v>2.8500000000000001E-2</c:v>
                </c:pt>
                <c:pt idx="7">
                  <c:v>3.8399999999999997E-2</c:v>
                </c:pt>
                <c:pt idx="8">
                  <c:v>-3.5999999999999999E-3</c:v>
                </c:pt>
                <c:pt idx="9">
                  <c:v>1.6400000000000001E-2</c:v>
                </c:pt>
                <c:pt idx="10">
                  <c:v>3.1600000000000003E-2</c:v>
                </c:pt>
                <c:pt idx="11">
                  <c:v>2.07E-2</c:v>
                </c:pt>
                <c:pt idx="12">
                  <c:v>1.46E-2</c:v>
                </c:pt>
                <c:pt idx="13">
                  <c:v>1.6199999999999999E-2</c:v>
                </c:pt>
                <c:pt idx="14">
                  <c:v>1.1999999999999999E-3</c:v>
                </c:pt>
                <c:pt idx="15">
                  <c:v>1.26E-2</c:v>
                </c:pt>
                <c:pt idx="16">
                  <c:v>2.1299999999999999E-2</c:v>
                </c:pt>
                <c:pt idx="17">
                  <c:v>2.4400000000000002E-2</c:v>
                </c:pt>
                <c:pt idx="18">
                  <c:v>1.8100000000000002E-2</c:v>
                </c:pt>
                <c:pt idx="19">
                  <c:v>1.23E-2</c:v>
                </c:pt>
              </c:numCache>
            </c:numRef>
          </c:val>
          <c:smooth val="0"/>
          <c:extLst>
            <c:ext xmlns:c16="http://schemas.microsoft.com/office/drawing/2014/chart" uri="{C3380CC4-5D6E-409C-BE32-E72D297353CC}">
              <c16:uniqueId val="{00000000-B680-7B48-9386-6D7E9AEAA72F}"/>
            </c:ext>
          </c:extLst>
        </c:ser>
        <c:dLbls>
          <c:showLegendKey val="0"/>
          <c:showVal val="0"/>
          <c:showCatName val="0"/>
          <c:showSerName val="0"/>
          <c:showPercent val="0"/>
          <c:showBubbleSize val="0"/>
        </c:dLbls>
        <c:smooth val="0"/>
        <c:axId val="986371568"/>
        <c:axId val="986372816"/>
      </c:lineChart>
      <c:catAx>
        <c:axId val="986371568"/>
        <c:scaling>
          <c:orientation val="minMax"/>
        </c:scaling>
        <c:delete val="0"/>
        <c:axPos val="b"/>
        <c:numFmt formatCode="General" sourceLinked="0"/>
        <c:majorTickMark val="none"/>
        <c:minorTickMark val="none"/>
        <c:tickLblPos val="low"/>
        <c:spPr>
          <a:noFill/>
          <a:ln w="28575" cap="flat" cmpd="sng" algn="ctr">
            <a:solidFill>
              <a:schemeClr val="tx2"/>
            </a:solidFill>
            <a:prstDash val="sysDot"/>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2816"/>
        <c:crosses val="autoZero"/>
        <c:auto val="1"/>
        <c:lblAlgn val="ctr"/>
        <c:lblOffset val="100"/>
        <c:tickLblSkip val="2"/>
        <c:noMultiLvlLbl val="0"/>
      </c:catAx>
      <c:valAx>
        <c:axId val="986372816"/>
        <c:scaling>
          <c:orientation val="minMax"/>
          <c:max val="4.0000000000000008E-2"/>
          <c:min val="-5.000000000000001E-3"/>
        </c:scaling>
        <c:delete val="0"/>
        <c:axPos val="l"/>
        <c:majorGridlines>
          <c:spPr>
            <a:ln w="9525" cap="flat" cmpd="sng" algn="ctr">
              <a:no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1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7ED3E-197A-43C2-9E76-FF8E03FCC03A}" type="datetimeFigureOut">
              <a:rPr lang="en-US" smtClean="0"/>
              <a:t>2/25/2026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84F475-1970-42BE-AA11-0EF23426CED8}" type="slidenum">
              <a:rPr lang="en-US" smtClean="0"/>
              <a:t>‹#›</a:t>
            </a:fld>
            <a:endParaRPr lang="en-US"/>
          </a:p>
        </p:txBody>
      </p:sp>
    </p:spTree>
    <p:extLst>
      <p:ext uri="{BB962C8B-B14F-4D97-AF65-F5344CB8AC3E}">
        <p14:creationId xmlns:p14="http://schemas.microsoft.com/office/powerpoint/2010/main" val="69737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b="0" dirty="0"/>
          </a:p>
        </p:txBody>
      </p:sp>
      <p:sp>
        <p:nvSpPr>
          <p:cNvPr id="4" name="Slide Number Placeholder 3"/>
          <p:cNvSpPr>
            <a:spLocks noGrp="1"/>
          </p:cNvSpPr>
          <p:nvPr>
            <p:ph type="sldNum" sz="quarter" idx="5"/>
          </p:nvPr>
        </p:nvSpPr>
        <p:spPr/>
        <p:txBody>
          <a:bodyPr/>
          <a:lstStyle/>
          <a:p>
            <a:fld id="{2A7D37B6-8A1F-43A6-A228-AF120A89DD19}" type="slidenum">
              <a:rPr lang="en-US" smtClean="0"/>
              <a:t>1</a:t>
            </a:fld>
            <a:endParaRPr lang="en-US"/>
          </a:p>
        </p:txBody>
      </p:sp>
    </p:spTree>
    <p:extLst>
      <p:ext uri="{BB962C8B-B14F-4D97-AF65-F5344CB8AC3E}">
        <p14:creationId xmlns:p14="http://schemas.microsoft.com/office/powerpoint/2010/main" val="300215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7D37B6-8A1F-43A6-A228-AF120A89DD19}" type="slidenum">
              <a:rPr lang="en-US" smtClean="0"/>
              <a:t>2</a:t>
            </a:fld>
            <a:endParaRPr lang="en-US"/>
          </a:p>
        </p:txBody>
      </p:sp>
    </p:spTree>
    <p:extLst>
      <p:ext uri="{BB962C8B-B14F-4D97-AF65-F5344CB8AC3E}">
        <p14:creationId xmlns:p14="http://schemas.microsoft.com/office/powerpoint/2010/main" val="1491982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3.xml"/><Relationship Id="rId4" Type="http://schemas.openxmlformats.org/officeDocument/2006/relationships/chart" Target="../charts/chart2.xml"/></Relationships>
</file>

<file path=ppt/slideLayouts/_rels/slideLayout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6.xml"/><Relationship Id="rId4" Type="http://schemas.openxmlformats.org/officeDocument/2006/relationships/chart" Target="../charts/chart5.xml"/></Relationships>
</file>

<file path=ppt/slideLayouts/_rels/slideLayout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654051" y="465138"/>
            <a:ext cx="5272616" cy="1655762"/>
          </a:xfrm>
          <a:prstGeom prst="rect">
            <a:avLst/>
          </a:prstGeom>
        </p:spPr>
        <p:txBody>
          <a:bodyPr vert="horz" lIns="0" tIns="0" rIns="0" bIns="0"/>
          <a:lstStyle>
            <a:lvl1pPr marL="0" indent="0">
              <a:lnSpc>
                <a:spcPts val="5900"/>
              </a:lnSpc>
              <a:spcBef>
                <a:spcPts val="0"/>
              </a:spcBef>
              <a:buNone/>
              <a:defRPr sz="7100" baseline="0">
                <a:solidFill>
                  <a:srgbClr val="FFFFFF"/>
                </a:solidFill>
                <a:latin typeface="+mj-lt"/>
                <a:cs typeface="Alda OT Regular"/>
              </a:defRPr>
            </a:lvl1pPr>
          </a:lstStyle>
          <a:p>
            <a:pPr lvl="0"/>
            <a:r>
              <a:rPr lang="en-US" dirty="0"/>
              <a:t>Title</a:t>
            </a:r>
          </a:p>
          <a:p>
            <a:pPr lvl="0"/>
            <a:r>
              <a:rPr lang="en-US" dirty="0"/>
              <a:t>Here</a:t>
            </a:r>
          </a:p>
        </p:txBody>
      </p:sp>
      <p:sp>
        <p:nvSpPr>
          <p:cNvPr id="11" name="Text Placeholder 10"/>
          <p:cNvSpPr>
            <a:spLocks noGrp="1"/>
          </p:cNvSpPr>
          <p:nvPr>
            <p:ph type="body" sz="quarter" idx="13" hasCustomPrompt="1"/>
          </p:nvPr>
        </p:nvSpPr>
        <p:spPr>
          <a:xfrm>
            <a:off x="654051" y="2349500"/>
            <a:ext cx="5272616" cy="431800"/>
          </a:xfrm>
          <a:prstGeom prst="rect">
            <a:avLst/>
          </a:prstGeom>
        </p:spPr>
        <p:txBody>
          <a:bodyPr vert="horz" lIns="0" tIns="0" rIns="0" bIns="0"/>
          <a:lstStyle>
            <a:lvl1pPr marL="0" indent="0">
              <a:buNone/>
              <a:defRPr sz="1800" b="0" i="0" spc="140" baseline="0">
                <a:solidFill>
                  <a:srgbClr val="FFFFFF"/>
                </a:solidFill>
                <a:latin typeface="+mj-lt"/>
                <a:cs typeface="Effra"/>
              </a:defRPr>
            </a:lvl1pPr>
          </a:lstStyle>
          <a:p>
            <a:pPr lvl="0"/>
            <a:r>
              <a:rPr lang="en-US" sz="1800" b="0" i="0" dirty="0">
                <a:latin typeface="Effra"/>
                <a:cs typeface="Effra"/>
              </a:rPr>
              <a:t>Name of client here</a:t>
            </a:r>
            <a:endParaRPr lang="en-US" dirty="0"/>
          </a:p>
        </p:txBody>
      </p:sp>
      <p:sp>
        <p:nvSpPr>
          <p:cNvPr id="15" name="Text Placeholder 12"/>
          <p:cNvSpPr>
            <a:spLocks noGrp="1"/>
          </p:cNvSpPr>
          <p:nvPr>
            <p:ph type="body" sz="quarter" idx="16" hasCustomPrompt="1"/>
          </p:nvPr>
        </p:nvSpPr>
        <p:spPr>
          <a:xfrm>
            <a:off x="654052" y="4259946"/>
            <a:ext cx="5278965" cy="1155700"/>
          </a:xfrm>
          <a:prstGeom prst="rect">
            <a:avLst/>
          </a:prstGeom>
        </p:spPr>
        <p:txBody>
          <a:bodyPr vert="horz" lIns="0" tIns="0" rIns="0" bIns="0"/>
          <a:lstStyle>
            <a:lvl1pPr marL="0" marR="0" indent="0" algn="l" defTabSz="914400" rtl="0" eaLnBrk="0" fontAlgn="auto" latinLnBrk="0" hangingPunct="0">
              <a:lnSpc>
                <a:spcPct val="80000"/>
              </a:lnSpc>
              <a:spcBef>
                <a:spcPts val="0"/>
              </a:spcBef>
              <a:spcAft>
                <a:spcPts val="200"/>
              </a:spcAft>
              <a:buClrTx/>
              <a:buSzTx/>
              <a:buFontTx/>
              <a:buNone/>
              <a:tabLst/>
              <a:defRPr kumimoji="0" lang="en-US" sz="1100" b="0" i="0" u="none" strike="noStrike" kern="0" cap="none" spc="0" normalizeH="0" baseline="0" noProof="0">
                <a:solidFill>
                  <a:schemeClr val="bg1"/>
                </a:solidFill>
                <a:latin typeface="+mn-lt"/>
                <a:cs typeface="Effra"/>
              </a:defRPr>
            </a:lvl1pPr>
            <a:lvl2pPr marL="457200" indent="0">
              <a:buNone/>
              <a:defRPr/>
            </a:lvl2pPr>
            <a:lvl3pPr marL="914400" indent="0">
              <a:buNone/>
              <a:defRPr/>
            </a:lvl3pPr>
            <a:lvl4pPr marL="1371600" indent="0">
              <a:buNone/>
              <a:defRPr/>
            </a:lvl4pPr>
            <a:lvl5pPr marL="0" indent="0" algn="l">
              <a:buNone/>
              <a:defRPr/>
            </a:lvl5pPr>
          </a:lstStyle>
          <a:p>
            <a:pPr marL="0" marR="0" lvl="0" indent="0" algn="l" defTabSz="914400" rtl="0" eaLnBrk="0" fontAlgn="auto" latinLnBrk="0" hangingPunct="0">
              <a:lnSpc>
                <a:spcPct val="80000"/>
              </a:lnSpc>
              <a:spcBef>
                <a:spcPts val="0"/>
              </a:spcBef>
              <a:spcAft>
                <a:spcPts val="200"/>
              </a:spcAft>
              <a:buClrTx/>
              <a:buSzTx/>
              <a:buFontTx/>
              <a:buNone/>
              <a:tabLst/>
              <a:defRPr/>
            </a:pPr>
            <a:r>
              <a:rPr kumimoji="0" lang="en-US" sz="1200" b="0" i="0" u="none" strike="noStrike" kern="1200" cap="none" spc="0" normalizeH="0" baseline="0" noProof="0" dirty="0">
                <a:ln>
                  <a:noFill/>
                </a:ln>
                <a:solidFill>
                  <a:srgbClr val="B5D5E3">
                    <a:lumMod val="90000"/>
                  </a:srgbClr>
                </a:solidFill>
                <a:effectLst/>
                <a:uLnTx/>
                <a:uFillTx/>
                <a:latin typeface="Effra"/>
                <a:ea typeface="+mn-ea"/>
                <a:cs typeface="Effra"/>
              </a:rPr>
              <a:t>Advisor Address here</a:t>
            </a:r>
          </a:p>
        </p:txBody>
      </p:sp>
      <p:sp>
        <p:nvSpPr>
          <p:cNvPr id="17" name="Text Placeholder 16"/>
          <p:cNvSpPr>
            <a:spLocks noGrp="1"/>
          </p:cNvSpPr>
          <p:nvPr>
            <p:ph type="body" sz="quarter" idx="17" hasCustomPrompt="1"/>
          </p:nvPr>
        </p:nvSpPr>
        <p:spPr>
          <a:xfrm>
            <a:off x="654051" y="3079750"/>
            <a:ext cx="5272616" cy="317500"/>
          </a:xfrm>
          <a:prstGeom prst="rect">
            <a:avLst/>
          </a:prstGeom>
        </p:spPr>
        <p:txBody>
          <a:bodyPr vert="horz" lIns="0" tIns="0" rIns="0" bIns="0"/>
          <a:lstStyle>
            <a:lvl1pPr marL="0" indent="0">
              <a:spcBef>
                <a:spcPts val="0"/>
              </a:spcBef>
              <a:buNone/>
              <a:defRPr sz="1100" b="0" i="1" spc="240">
                <a:solidFill>
                  <a:schemeClr val="tx2">
                    <a:lumMod val="25000"/>
                    <a:lumOff val="75000"/>
                  </a:schemeClr>
                </a:solidFill>
                <a:latin typeface="+mn-lt"/>
                <a:cs typeface="Effra"/>
              </a:defRPr>
            </a:lvl1pPr>
          </a:lstStyle>
          <a:p>
            <a:pPr lvl="0"/>
            <a:r>
              <a:rPr lang="en-US" dirty="0"/>
              <a:t>Prepared by:</a:t>
            </a:r>
          </a:p>
        </p:txBody>
      </p:sp>
      <p:sp>
        <p:nvSpPr>
          <p:cNvPr id="19" name="Text Placeholder 18"/>
          <p:cNvSpPr>
            <a:spLocks noGrp="1"/>
          </p:cNvSpPr>
          <p:nvPr>
            <p:ph type="body" sz="quarter" idx="18" hasCustomPrompt="1"/>
          </p:nvPr>
        </p:nvSpPr>
        <p:spPr>
          <a:xfrm>
            <a:off x="654051" y="3454400"/>
            <a:ext cx="5272616" cy="546100"/>
          </a:xfrm>
          <a:prstGeom prst="rect">
            <a:avLst/>
          </a:prstGeom>
        </p:spPr>
        <p:txBody>
          <a:bodyPr vert="horz" lIns="0" tIns="0" rIns="0" bIns="0"/>
          <a:lstStyle>
            <a:lvl1pPr marL="0" indent="0">
              <a:lnSpc>
                <a:spcPts val="1720"/>
              </a:lnSpc>
              <a:spcBef>
                <a:spcPts val="0"/>
              </a:spcBef>
              <a:buNone/>
              <a:defRPr sz="1600" b="0" i="0" baseline="0">
                <a:solidFill>
                  <a:srgbClr val="AACBEC"/>
                </a:solidFill>
                <a:latin typeface="+mn-lt"/>
                <a:cs typeface="Effra"/>
              </a:defRPr>
            </a:lvl1pPr>
            <a:lvl2pPr marL="457200" indent="0">
              <a:lnSpc>
                <a:spcPts val="1720"/>
              </a:lnSpc>
              <a:spcBef>
                <a:spcPts val="0"/>
              </a:spcBef>
              <a:buNone/>
              <a:defRPr sz="1600" b="0" i="0">
                <a:latin typeface="Effra"/>
                <a:cs typeface="Effra"/>
              </a:defRPr>
            </a:lvl2pPr>
            <a:lvl3pPr marL="914400" indent="0">
              <a:lnSpc>
                <a:spcPts val="1720"/>
              </a:lnSpc>
              <a:spcBef>
                <a:spcPts val="0"/>
              </a:spcBef>
              <a:buNone/>
              <a:defRPr sz="1600" b="0" i="0">
                <a:latin typeface="Effra"/>
                <a:cs typeface="Effra"/>
              </a:defRPr>
            </a:lvl3pPr>
            <a:lvl4pPr marL="1371600" indent="0">
              <a:lnSpc>
                <a:spcPts val="1720"/>
              </a:lnSpc>
              <a:spcBef>
                <a:spcPts val="0"/>
              </a:spcBef>
              <a:buNone/>
              <a:defRPr sz="1600" b="0" i="0">
                <a:latin typeface="Effra"/>
                <a:cs typeface="Effra"/>
              </a:defRPr>
            </a:lvl4pPr>
            <a:lvl5pPr marL="1828800" indent="0">
              <a:lnSpc>
                <a:spcPts val="1720"/>
              </a:lnSpc>
              <a:spcBef>
                <a:spcPts val="0"/>
              </a:spcBef>
              <a:buNone/>
              <a:defRPr sz="1600" b="0" i="0">
                <a:latin typeface="Effra"/>
                <a:cs typeface="Effra"/>
              </a:defRPr>
            </a:lvl5pPr>
          </a:lstStyle>
          <a:p>
            <a:pPr lvl="0"/>
            <a:r>
              <a:rPr lang="en-US" dirty="0"/>
              <a:t>Advisor Name Here</a:t>
            </a:r>
          </a:p>
          <a:p>
            <a:pPr lvl="0"/>
            <a:r>
              <a:rPr lang="en-US" dirty="0"/>
              <a:t>Advisor Title Here</a:t>
            </a:r>
          </a:p>
        </p:txBody>
      </p:sp>
      <p:sp>
        <p:nvSpPr>
          <p:cNvPr id="5" name="Rectangle 4"/>
          <p:cNvSpPr/>
          <p:nvPr/>
        </p:nvSpPr>
        <p:spPr>
          <a:xfrm>
            <a:off x="140678" y="6032867"/>
            <a:ext cx="11777783" cy="6782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8">
            <a:extLst>
              <a:ext uri="{FF2B5EF4-FFF2-40B4-BE49-F238E27FC236}">
                <a16:creationId xmlns:a16="http://schemas.microsoft.com/office/drawing/2014/main" id="{0AAA451F-117C-4DA9-AC7D-DD09563D789B}"/>
              </a:ext>
            </a:extLst>
          </p:cNvPr>
          <p:cNvPicPr>
            <a:picLocks noChangeAspect="1"/>
          </p:cNvPicPr>
          <p:nvPr userDrawn="1"/>
        </p:nvPicPr>
        <p:blipFill>
          <a:blip r:embed="rId2" cstate="print"/>
          <a:srcRect/>
          <a:stretch>
            <a:fillRect/>
          </a:stretch>
        </p:blipFill>
        <p:spPr bwMode="auto">
          <a:xfrm>
            <a:off x="487320" y="5885818"/>
            <a:ext cx="1533442" cy="750299"/>
          </a:xfrm>
          <a:prstGeom prst="rect">
            <a:avLst/>
          </a:prstGeom>
          <a:noFill/>
          <a:ln w="9525">
            <a:noFill/>
            <a:miter lim="800000"/>
            <a:headEnd/>
            <a:tailEnd/>
          </a:ln>
        </p:spPr>
      </p:pic>
      <p:pic>
        <p:nvPicPr>
          <p:cNvPr id="13" name="Picture 12">
            <a:extLst>
              <a:ext uri="{FF2B5EF4-FFF2-40B4-BE49-F238E27FC236}">
                <a16:creationId xmlns:a16="http://schemas.microsoft.com/office/drawing/2014/main" id="{A47F5806-5110-44AB-BE36-A1C93C863F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89689" y="5419630"/>
            <a:ext cx="2630603" cy="1438370"/>
          </a:xfrm>
          <a:prstGeom prst="rect">
            <a:avLst/>
          </a:prstGeom>
        </p:spPr>
      </p:pic>
    </p:spTree>
    <p:extLst>
      <p:ext uri="{BB962C8B-B14F-4D97-AF65-F5344CB8AC3E}">
        <p14:creationId xmlns:p14="http://schemas.microsoft.com/office/powerpoint/2010/main" val="1701521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osure_GettingStarted_DB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FD54ED2A-D645-4C12-8A41-83445D2031B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3407ED8F-1DFF-45AB-88AA-374F941D6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263455967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osure_GettingStart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9" name="TextBox 8">
            <a:extLst>
              <a:ext uri="{FF2B5EF4-FFF2-40B4-BE49-F238E27FC236}">
                <a16:creationId xmlns:a16="http://schemas.microsoft.com/office/drawing/2014/main" id="{9A12D782-B388-4DAB-B5EE-660208678681}"/>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8" name="Picture 7">
            <a:extLst>
              <a:ext uri="{FF2B5EF4-FFF2-40B4-BE49-F238E27FC236}">
                <a16:creationId xmlns:a16="http://schemas.microsoft.com/office/drawing/2014/main" id="{799C8F7E-39A2-4643-BA29-6840D42FCC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285009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BA_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A0BF006D-A01C-4214-8345-A823D46A684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10" name="Picture 9">
            <a:extLst>
              <a:ext uri="{FF2B5EF4-FFF2-40B4-BE49-F238E27FC236}">
                <a16:creationId xmlns:a16="http://schemas.microsoft.com/office/drawing/2014/main" id="{C6FCF3ED-6495-42D2-9A85-70E62D5416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65516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9338A05-6C91-4B15-AD1A-82DC3CB8C474}"/>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10" name="Picture 9">
            <a:extLst>
              <a:ext uri="{FF2B5EF4-FFF2-40B4-BE49-F238E27FC236}">
                <a16:creationId xmlns:a16="http://schemas.microsoft.com/office/drawing/2014/main" id="{B77DE69B-35A6-4814-A5C6-337837E716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1264422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BA_Disclosure_Ret_">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Box 13">
            <a:extLst>
              <a:ext uri="{FF2B5EF4-FFF2-40B4-BE49-F238E27FC236}">
                <a16:creationId xmlns:a16="http://schemas.microsoft.com/office/drawing/2014/main" id="{8D428CD6-5433-41AF-A1A7-A6378A80F990}"/>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6257DFE8-A895-461F-B333-51DFFD82C3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232038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closure_R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E35C248-4792-4C44-8CF4-6D448EE2E0C8}"/>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9" name="Picture 8">
            <a:extLst>
              <a:ext uri="{FF2B5EF4-FFF2-40B4-BE49-F238E27FC236}">
                <a16:creationId xmlns:a16="http://schemas.microsoft.com/office/drawing/2014/main" id="{C8FCA20D-AB39-420B-8C62-A15EA3B017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1827537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BA_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TextBox 12">
            <a:extLst>
              <a:ext uri="{FF2B5EF4-FFF2-40B4-BE49-F238E27FC236}">
                <a16:creationId xmlns:a16="http://schemas.microsoft.com/office/drawing/2014/main" id="{BC19767E-90EA-4552-8388-5034F7D2C5A6}"/>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10" name="Picture 9">
            <a:extLst>
              <a:ext uri="{FF2B5EF4-FFF2-40B4-BE49-F238E27FC236}">
                <a16:creationId xmlns:a16="http://schemas.microsoft.com/office/drawing/2014/main" id="{71C81357-AE33-4A5A-B646-E1148354BA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1004192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Box 7">
            <a:extLst>
              <a:ext uri="{FF2B5EF4-FFF2-40B4-BE49-F238E27FC236}">
                <a16:creationId xmlns:a16="http://schemas.microsoft.com/office/drawing/2014/main" id="{05CF2C6E-509D-49DF-B2F1-CCCC991BEF99}"/>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Picture 9">
            <a:extLst>
              <a:ext uri="{FF2B5EF4-FFF2-40B4-BE49-F238E27FC236}">
                <a16:creationId xmlns:a16="http://schemas.microsoft.com/office/drawing/2014/main" id="{E3C6E103-8421-41D7-838D-98732E0217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3479849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llarCostAveragin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62B20FC-2D79-417C-9AC8-D4D4C9BFB560}"/>
              </a:ext>
            </a:extLst>
          </p:cNvPr>
          <p:cNvCxnSpPr>
            <a:cxnSpLocks/>
          </p:cNvCxnSpPr>
          <p:nvPr userDrawn="1"/>
        </p:nvCxnSpPr>
        <p:spPr>
          <a:xfrm flipH="1" flipV="1">
            <a:off x="4922527" y="2605498"/>
            <a:ext cx="1966064" cy="2432206"/>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FA40147D-9E82-409F-A925-046106DA206E}"/>
              </a:ext>
            </a:extLst>
          </p:cNvPr>
          <p:cNvCxnSpPr>
            <a:cxnSpLocks/>
          </p:cNvCxnSpPr>
          <p:nvPr userDrawn="1"/>
        </p:nvCxnSpPr>
        <p:spPr>
          <a:xfrm flipV="1">
            <a:off x="6936158" y="4268234"/>
            <a:ext cx="521227" cy="769470"/>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6E3552A6-4074-44EB-B452-749C101F8B7B}"/>
              </a:ext>
            </a:extLst>
          </p:cNvPr>
          <p:cNvCxnSpPr>
            <a:cxnSpLocks/>
          </p:cNvCxnSpPr>
          <p:nvPr userDrawn="1"/>
        </p:nvCxnSpPr>
        <p:spPr>
          <a:xfrm flipH="1" flipV="1">
            <a:off x="7457103" y="4268234"/>
            <a:ext cx="692485" cy="412601"/>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38D901A9-2249-4E5C-8D5C-4D516FD3F718}"/>
              </a:ext>
            </a:extLst>
          </p:cNvPr>
          <p:cNvCxnSpPr>
            <a:cxnSpLocks/>
          </p:cNvCxnSpPr>
          <p:nvPr userDrawn="1"/>
        </p:nvCxnSpPr>
        <p:spPr>
          <a:xfrm flipH="1">
            <a:off x="8149589" y="3251552"/>
            <a:ext cx="750338" cy="1469102"/>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8B1B290-146A-454A-8988-7359AE2A92C9}"/>
              </a:ext>
            </a:extLst>
          </p:cNvPr>
          <p:cNvCxnSpPr>
            <a:cxnSpLocks/>
          </p:cNvCxnSpPr>
          <p:nvPr userDrawn="1"/>
        </p:nvCxnSpPr>
        <p:spPr>
          <a:xfrm flipH="1" flipV="1">
            <a:off x="8894909" y="3263373"/>
            <a:ext cx="725118" cy="151422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CFE10A9-B86F-43BD-8EAE-5ECD7EC4AE1A}"/>
              </a:ext>
            </a:extLst>
          </p:cNvPr>
          <p:cNvCxnSpPr>
            <a:cxnSpLocks/>
            <a:endCxn id="20" idx="3"/>
          </p:cNvCxnSpPr>
          <p:nvPr userDrawn="1"/>
        </p:nvCxnSpPr>
        <p:spPr>
          <a:xfrm flipV="1">
            <a:off x="9620026" y="2618317"/>
            <a:ext cx="1351035" cy="219616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D101BEE-DD1E-1944-99C3-4653A8C4F147}"/>
              </a:ext>
            </a:extLst>
          </p:cNvPr>
          <p:cNvCxnSpPr>
            <a:cxnSpLocks/>
          </p:cNvCxnSpPr>
          <p:nvPr userDrawn="1"/>
        </p:nvCxnSpPr>
        <p:spPr>
          <a:xfrm flipV="1">
            <a:off x="4019548" y="2593310"/>
            <a:ext cx="894406" cy="118103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2B68270-A931-4AC9-BE8A-767B3E448DAB}"/>
              </a:ext>
            </a:extLst>
          </p:cNvPr>
          <p:cNvCxnSpPr>
            <a:cxnSpLocks/>
          </p:cNvCxnSpPr>
          <p:nvPr userDrawn="1"/>
        </p:nvCxnSpPr>
        <p:spPr>
          <a:xfrm flipH="1">
            <a:off x="4202428" y="3760330"/>
            <a:ext cx="7409385" cy="1"/>
          </a:xfrm>
          <a:prstGeom prst="line">
            <a:avLst/>
          </a:prstGeom>
          <a:ln w="25400">
            <a:solidFill>
              <a:schemeClr val="accent1"/>
            </a:solidFill>
            <a:prstDash val="sysDot"/>
          </a:ln>
          <a:effectLst/>
        </p:spPr>
        <p:style>
          <a:lnRef idx="2">
            <a:schemeClr val="accent1"/>
          </a:lnRef>
          <a:fillRef idx="0">
            <a:schemeClr val="accent1"/>
          </a:fillRef>
          <a:effectRef idx="1">
            <a:schemeClr val="accent1"/>
          </a:effectRef>
          <a:fontRef idx="minor">
            <a:schemeClr val="tx1"/>
          </a:fontRef>
        </p:style>
      </p:cxn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70126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Dollar Cost Averaging</a:t>
            </a:r>
          </a:p>
        </p:txBody>
      </p:sp>
      <p:cxnSp>
        <p:nvCxnSpPr>
          <p:cNvPr id="12" name="Straight Connector 11">
            <a:extLst>
              <a:ext uri="{FF2B5EF4-FFF2-40B4-BE49-F238E27FC236}">
                <a16:creationId xmlns:a16="http://schemas.microsoft.com/office/drawing/2014/main" id="{826978B2-07A9-4C88-A343-7937EA7ED1D1}"/>
              </a:ext>
            </a:extLst>
          </p:cNvPr>
          <p:cNvCxnSpPr>
            <a:cxnSpLocks/>
          </p:cNvCxnSpPr>
          <p:nvPr userDrawn="1"/>
        </p:nvCxnSpPr>
        <p:spPr>
          <a:xfrm>
            <a:off x="4019548" y="1702930"/>
            <a:ext cx="0" cy="388620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88854EA-E03D-4B7C-9911-EE2D779B3B83}"/>
              </a:ext>
            </a:extLst>
          </p:cNvPr>
          <p:cNvCxnSpPr>
            <a:cxnSpLocks/>
          </p:cNvCxnSpPr>
          <p:nvPr userDrawn="1"/>
        </p:nvCxnSpPr>
        <p:spPr>
          <a:xfrm flipV="1">
            <a:off x="4004308" y="5588254"/>
            <a:ext cx="7607505" cy="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CA30B172-D4C5-4821-859E-DB578781864D}"/>
              </a:ext>
            </a:extLst>
          </p:cNvPr>
          <p:cNvSpPr/>
          <p:nvPr userDrawn="1"/>
        </p:nvSpPr>
        <p:spPr>
          <a:xfrm>
            <a:off x="3562348" y="3303130"/>
            <a:ext cx="914400" cy="9144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00A3E8F-462B-46EF-81F9-68F5203BE758}"/>
              </a:ext>
            </a:extLst>
          </p:cNvPr>
          <p:cNvSpPr/>
          <p:nvPr userDrawn="1"/>
        </p:nvSpPr>
        <p:spPr>
          <a:xfrm>
            <a:off x="3836668" y="3577450"/>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025B52D-A51B-4FCB-972D-C102A907D6CA}"/>
              </a:ext>
            </a:extLst>
          </p:cNvPr>
          <p:cNvSpPr/>
          <p:nvPr userDrawn="1"/>
        </p:nvSpPr>
        <p:spPr>
          <a:xfrm>
            <a:off x="5329056" y="3137249"/>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D376659-67D8-4F54-B097-43AD65386A66}"/>
              </a:ext>
            </a:extLst>
          </p:cNvPr>
          <p:cNvSpPr/>
          <p:nvPr userDrawn="1"/>
        </p:nvSpPr>
        <p:spPr>
          <a:xfrm>
            <a:off x="6732268" y="485482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867AD4D-1DF2-401E-B1CF-498FA6C3ECB9}"/>
              </a:ext>
            </a:extLst>
          </p:cNvPr>
          <p:cNvSpPr/>
          <p:nvPr userDrawn="1"/>
        </p:nvSpPr>
        <p:spPr>
          <a:xfrm>
            <a:off x="7993267" y="4571368"/>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97D8C0-78F2-4EC9-BC46-CFB9B948A391}"/>
              </a:ext>
            </a:extLst>
          </p:cNvPr>
          <p:cNvSpPr/>
          <p:nvPr userDrawn="1"/>
        </p:nvSpPr>
        <p:spPr>
          <a:xfrm>
            <a:off x="9468440" y="458814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385900F-DFA9-4EA1-8A5C-5F24BE115F69}"/>
              </a:ext>
            </a:extLst>
          </p:cNvPr>
          <p:cNvSpPr/>
          <p:nvPr userDrawn="1"/>
        </p:nvSpPr>
        <p:spPr>
          <a:xfrm>
            <a:off x="10917497" y="2306121"/>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572870-BD30-4C03-BA34-F7DAB98FC3A3}"/>
              </a:ext>
            </a:extLst>
          </p:cNvPr>
          <p:cNvSpPr txBox="1"/>
          <p:nvPr userDrawn="1"/>
        </p:nvSpPr>
        <p:spPr>
          <a:xfrm>
            <a:off x="3502328" y="3248133"/>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3" name="TextBox 22">
            <a:extLst>
              <a:ext uri="{FF2B5EF4-FFF2-40B4-BE49-F238E27FC236}">
                <a16:creationId xmlns:a16="http://schemas.microsoft.com/office/drawing/2014/main" id="{99735968-F573-45F1-9118-41663D62EE05}"/>
              </a:ext>
            </a:extLst>
          </p:cNvPr>
          <p:cNvSpPr txBox="1"/>
          <p:nvPr userDrawn="1"/>
        </p:nvSpPr>
        <p:spPr>
          <a:xfrm>
            <a:off x="5392088" y="2786122"/>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77 shares</a:t>
            </a:r>
          </a:p>
        </p:txBody>
      </p:sp>
      <p:sp>
        <p:nvSpPr>
          <p:cNvPr id="24" name="TextBox 23">
            <a:extLst>
              <a:ext uri="{FF2B5EF4-FFF2-40B4-BE49-F238E27FC236}">
                <a16:creationId xmlns:a16="http://schemas.microsoft.com/office/drawing/2014/main" id="{40E7AEB3-AF3C-4E60-9759-472A561953FA}"/>
              </a:ext>
            </a:extLst>
          </p:cNvPr>
          <p:cNvSpPr txBox="1"/>
          <p:nvPr userDrawn="1"/>
        </p:nvSpPr>
        <p:spPr>
          <a:xfrm>
            <a:off x="6540337" y="5260746"/>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167 shares</a:t>
            </a:r>
          </a:p>
        </p:txBody>
      </p:sp>
      <p:sp>
        <p:nvSpPr>
          <p:cNvPr id="25" name="TextBox 24">
            <a:extLst>
              <a:ext uri="{FF2B5EF4-FFF2-40B4-BE49-F238E27FC236}">
                <a16:creationId xmlns:a16="http://schemas.microsoft.com/office/drawing/2014/main" id="{E6B25663-80D8-4648-ACDE-506284C24062}"/>
              </a:ext>
            </a:extLst>
          </p:cNvPr>
          <p:cNvSpPr txBox="1"/>
          <p:nvPr userDrawn="1"/>
        </p:nvSpPr>
        <p:spPr>
          <a:xfrm>
            <a:off x="7993267" y="5032424"/>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91 shares</a:t>
            </a:r>
          </a:p>
        </p:txBody>
      </p:sp>
      <p:sp>
        <p:nvSpPr>
          <p:cNvPr id="26" name="TextBox 25">
            <a:extLst>
              <a:ext uri="{FF2B5EF4-FFF2-40B4-BE49-F238E27FC236}">
                <a16:creationId xmlns:a16="http://schemas.microsoft.com/office/drawing/2014/main" id="{D3AD37D0-AC2C-4E48-B545-6E53C2AE6CC4}"/>
              </a:ext>
            </a:extLst>
          </p:cNvPr>
          <p:cNvSpPr txBox="1"/>
          <p:nvPr userDrawn="1"/>
        </p:nvSpPr>
        <p:spPr>
          <a:xfrm>
            <a:off x="9918127" y="4737438"/>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143 shares</a:t>
            </a:r>
          </a:p>
        </p:txBody>
      </p:sp>
      <p:sp>
        <p:nvSpPr>
          <p:cNvPr id="27" name="TextBox 26">
            <a:extLst>
              <a:ext uri="{FF2B5EF4-FFF2-40B4-BE49-F238E27FC236}">
                <a16:creationId xmlns:a16="http://schemas.microsoft.com/office/drawing/2014/main" id="{533E2056-CA2C-4CF6-8981-054D4679B0FB}"/>
              </a:ext>
            </a:extLst>
          </p:cNvPr>
          <p:cNvSpPr txBox="1"/>
          <p:nvPr userDrawn="1"/>
        </p:nvSpPr>
        <p:spPr>
          <a:xfrm>
            <a:off x="9885779" y="2410475"/>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8" name="TextBox 27">
            <a:extLst>
              <a:ext uri="{FF2B5EF4-FFF2-40B4-BE49-F238E27FC236}">
                <a16:creationId xmlns:a16="http://schemas.microsoft.com/office/drawing/2014/main" id="{5929408E-1EE2-40AC-9419-BDADBA77D33B}"/>
              </a:ext>
            </a:extLst>
          </p:cNvPr>
          <p:cNvSpPr txBox="1"/>
          <p:nvPr userDrawn="1"/>
        </p:nvSpPr>
        <p:spPr>
          <a:xfrm>
            <a:off x="3531868" y="5762672"/>
            <a:ext cx="969171" cy="289441"/>
          </a:xfrm>
          <a:prstGeom prst="roundRect">
            <a:avLst/>
          </a:prstGeom>
          <a:solidFill>
            <a:schemeClr val="accent1"/>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29" name="TextBox 28">
            <a:extLst>
              <a:ext uri="{FF2B5EF4-FFF2-40B4-BE49-F238E27FC236}">
                <a16:creationId xmlns:a16="http://schemas.microsoft.com/office/drawing/2014/main" id="{D01D1D62-D8F5-4ED1-A53C-FFDCC16287EF}"/>
              </a:ext>
            </a:extLst>
          </p:cNvPr>
          <p:cNvSpPr txBox="1"/>
          <p:nvPr userDrawn="1"/>
        </p:nvSpPr>
        <p:spPr>
          <a:xfrm>
            <a:off x="5027350"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0" name="TextBox 29">
            <a:extLst>
              <a:ext uri="{FF2B5EF4-FFF2-40B4-BE49-F238E27FC236}">
                <a16:creationId xmlns:a16="http://schemas.microsoft.com/office/drawing/2014/main" id="{AB8BBD77-3794-4B7F-BAC9-9E8992DA0A81}"/>
              </a:ext>
            </a:extLst>
          </p:cNvPr>
          <p:cNvSpPr txBox="1"/>
          <p:nvPr userDrawn="1"/>
        </p:nvSpPr>
        <p:spPr>
          <a:xfrm>
            <a:off x="6434983"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1" name="TextBox 30">
            <a:extLst>
              <a:ext uri="{FF2B5EF4-FFF2-40B4-BE49-F238E27FC236}">
                <a16:creationId xmlns:a16="http://schemas.microsoft.com/office/drawing/2014/main" id="{90710337-123D-4734-A26B-6E52DF18C1FB}"/>
              </a:ext>
            </a:extLst>
          </p:cNvPr>
          <p:cNvSpPr txBox="1"/>
          <p:nvPr userDrawn="1"/>
        </p:nvSpPr>
        <p:spPr>
          <a:xfrm>
            <a:off x="7842616"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2" name="TextBox 31">
            <a:extLst>
              <a:ext uri="{FF2B5EF4-FFF2-40B4-BE49-F238E27FC236}">
                <a16:creationId xmlns:a16="http://schemas.microsoft.com/office/drawing/2014/main" id="{1755DD75-A5FE-49E7-B8EA-7200616A4D7B}"/>
              </a:ext>
            </a:extLst>
          </p:cNvPr>
          <p:cNvSpPr txBox="1"/>
          <p:nvPr userDrawn="1"/>
        </p:nvSpPr>
        <p:spPr>
          <a:xfrm>
            <a:off x="9250249"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3" name="TextBox 32">
            <a:extLst>
              <a:ext uri="{FF2B5EF4-FFF2-40B4-BE49-F238E27FC236}">
                <a16:creationId xmlns:a16="http://schemas.microsoft.com/office/drawing/2014/main" id="{4E576F19-ADC6-4257-8524-14306C92EC97}"/>
              </a:ext>
            </a:extLst>
          </p:cNvPr>
          <p:cNvSpPr txBox="1"/>
          <p:nvPr userDrawn="1"/>
        </p:nvSpPr>
        <p:spPr>
          <a:xfrm>
            <a:off x="10657882"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4" name="TextBox 33">
            <a:extLst>
              <a:ext uri="{FF2B5EF4-FFF2-40B4-BE49-F238E27FC236}">
                <a16:creationId xmlns:a16="http://schemas.microsoft.com/office/drawing/2014/main" id="{0ECC0A35-F240-4179-9197-0C516674C4CA}"/>
              </a:ext>
            </a:extLst>
          </p:cNvPr>
          <p:cNvSpPr txBox="1"/>
          <p:nvPr userDrawn="1"/>
        </p:nvSpPr>
        <p:spPr>
          <a:xfrm>
            <a:off x="3562348" y="1620936"/>
            <a:ext cx="1844037" cy="276999"/>
          </a:xfrm>
          <a:prstGeom prst="rect">
            <a:avLst/>
          </a:prstGeom>
          <a:noFill/>
        </p:spPr>
        <p:txBody>
          <a:bodyPr wrap="square" rtlCol="0">
            <a:spAutoFit/>
          </a:bodyPr>
          <a:lstStyle/>
          <a:p>
            <a:pPr algn="ctr"/>
            <a:r>
              <a:rPr lang="en-US" sz="1200" dirty="0">
                <a:solidFill>
                  <a:schemeClr val="tx1"/>
                </a:solidFill>
              </a:rPr>
              <a:t>$ per share</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Let’s say you have $6,000 to invest. Instead of investing it all at once, consider investing regularly every six months to take advantage of dollar cost averaging.</a:t>
            </a:r>
          </a:p>
          <a:p>
            <a:pPr>
              <a:lnSpc>
                <a:spcPct val="114000"/>
              </a:lnSpc>
            </a:pPr>
            <a:endParaRPr lang="en-US" sz="1200" dirty="0"/>
          </a:p>
          <a:p>
            <a:pPr>
              <a:lnSpc>
                <a:spcPct val="114000"/>
              </a:lnSpc>
            </a:pPr>
            <a:r>
              <a:rPr lang="en-US" sz="1200" dirty="0"/>
              <a:t>For the same investment amount, you may be able to get more shares. This is because dollar cost averaging lowers your market risk by averaging prices out.</a:t>
            </a:r>
          </a:p>
        </p:txBody>
      </p:sp>
      <p:sp>
        <p:nvSpPr>
          <p:cNvPr id="36" name="TextBox 35">
            <a:extLst>
              <a:ext uri="{FF2B5EF4-FFF2-40B4-BE49-F238E27FC236}">
                <a16:creationId xmlns:a16="http://schemas.microsoft.com/office/drawing/2014/main" id="{FB4676FE-C61E-4AB7-8E7F-718707620C05}"/>
              </a:ext>
            </a:extLst>
          </p:cNvPr>
          <p:cNvSpPr txBox="1"/>
          <p:nvPr userDrawn="1"/>
        </p:nvSpPr>
        <p:spPr>
          <a:xfrm>
            <a:off x="10644318" y="3263373"/>
            <a:ext cx="1088668" cy="1031051"/>
          </a:xfrm>
          <a:prstGeom prst="rect">
            <a:avLst/>
          </a:prstGeom>
          <a:solidFill>
            <a:schemeClr val="accent1"/>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600 shares </a:t>
            </a:r>
            <a:br>
              <a:rPr lang="en-US" sz="1400" b="1" dirty="0">
                <a:solidFill>
                  <a:schemeClr val="bg1"/>
                </a:solidFill>
              </a:rPr>
            </a:br>
            <a:r>
              <a:rPr lang="en-US" sz="1100" dirty="0">
                <a:solidFill>
                  <a:schemeClr val="bg1"/>
                </a:solidFill>
              </a:rPr>
              <a:t>at a fixed price of $10 per share</a:t>
            </a:r>
          </a:p>
        </p:txBody>
      </p:sp>
      <p:sp>
        <p:nvSpPr>
          <p:cNvPr id="37" name="TextBox 36">
            <a:extLst>
              <a:ext uri="{FF2B5EF4-FFF2-40B4-BE49-F238E27FC236}">
                <a16:creationId xmlns:a16="http://schemas.microsoft.com/office/drawing/2014/main" id="{B6ACFD46-FCFB-40BE-9FF0-DE1156B31497}"/>
              </a:ext>
            </a:extLst>
          </p:cNvPr>
          <p:cNvSpPr txBox="1"/>
          <p:nvPr userDrawn="1"/>
        </p:nvSpPr>
        <p:spPr>
          <a:xfrm>
            <a:off x="10053799" y="1206037"/>
            <a:ext cx="1088668" cy="1031051"/>
          </a:xfrm>
          <a:prstGeom prst="rect">
            <a:avLst/>
          </a:prstGeom>
          <a:solidFill>
            <a:schemeClr val="accent4"/>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679</a:t>
            </a:r>
            <a:br>
              <a:rPr lang="en-US" sz="1400" b="1" dirty="0">
                <a:solidFill>
                  <a:schemeClr val="bg1"/>
                </a:solidFill>
                <a:latin typeface="Georgia" panose="02040502050405020303" pitchFamily="18" charset="0"/>
              </a:rPr>
            </a:br>
            <a:r>
              <a:rPr lang="en-US" sz="1400" b="1" dirty="0">
                <a:solidFill>
                  <a:schemeClr val="bg1"/>
                </a:solidFill>
                <a:latin typeface="Georgia" panose="02040502050405020303" pitchFamily="18" charset="0"/>
              </a:rPr>
              <a:t>shares </a:t>
            </a:r>
            <a:br>
              <a:rPr lang="en-US" sz="1400" b="1" dirty="0">
                <a:solidFill>
                  <a:schemeClr val="bg1"/>
                </a:solidFill>
              </a:rPr>
            </a:br>
            <a:r>
              <a:rPr lang="en-US" sz="1100" dirty="0">
                <a:solidFill>
                  <a:schemeClr val="bg1"/>
                </a:solidFill>
              </a:rPr>
              <a:t>at an average price of $8.85 per share</a:t>
            </a:r>
          </a:p>
        </p:txBody>
      </p:sp>
      <p:sp>
        <p:nvSpPr>
          <p:cNvPr id="38" name="Isosceles Triangle 37">
            <a:extLst>
              <a:ext uri="{FF2B5EF4-FFF2-40B4-BE49-F238E27FC236}">
                <a16:creationId xmlns:a16="http://schemas.microsoft.com/office/drawing/2014/main" id="{A2895ACF-6BF8-42E5-92D6-040002C10A76}"/>
              </a:ext>
            </a:extLst>
          </p:cNvPr>
          <p:cNvSpPr/>
          <p:nvPr userDrawn="1"/>
        </p:nvSpPr>
        <p:spPr>
          <a:xfrm>
            <a:off x="3887852" y="5642469"/>
            <a:ext cx="245995" cy="17438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15999E60-19A4-40B8-A530-3EC988988253}"/>
              </a:ext>
            </a:extLst>
          </p:cNvPr>
          <p:cNvSpPr/>
          <p:nvPr userDrawn="1"/>
        </p:nvSpPr>
        <p:spPr>
          <a:xfrm>
            <a:off x="5392088"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17AC8A05-4D40-478F-8600-C8625EBDB683}"/>
              </a:ext>
            </a:extLst>
          </p:cNvPr>
          <p:cNvSpPr/>
          <p:nvPr userDrawn="1"/>
        </p:nvSpPr>
        <p:spPr>
          <a:xfrm>
            <a:off x="6833554"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8701C158-C50F-48A6-B495-B39842BC86B2}"/>
              </a:ext>
            </a:extLst>
          </p:cNvPr>
          <p:cNvSpPr/>
          <p:nvPr userDrawn="1"/>
        </p:nvSpPr>
        <p:spPr>
          <a:xfrm>
            <a:off x="8217342"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1007852E-0CE4-44BC-9F52-7C8689499832}"/>
              </a:ext>
            </a:extLst>
          </p:cNvPr>
          <p:cNvSpPr/>
          <p:nvPr userDrawn="1"/>
        </p:nvSpPr>
        <p:spPr>
          <a:xfrm>
            <a:off x="9598920"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C1344021-583A-4B98-9C97-7515CE51D701}"/>
              </a:ext>
            </a:extLst>
          </p:cNvPr>
          <p:cNvSpPr/>
          <p:nvPr userDrawn="1"/>
        </p:nvSpPr>
        <p:spPr>
          <a:xfrm>
            <a:off x="11006553"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15234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BA_WaysInvestinStock">
    <p:spTree>
      <p:nvGrpSpPr>
        <p:cNvPr id="1" name=""/>
        <p:cNvGrpSpPr/>
        <p:nvPr/>
      </p:nvGrpSpPr>
      <p:grpSpPr>
        <a:xfrm>
          <a:off x="0" y="0"/>
          <a:ext cx="0" cy="0"/>
          <a:chOff x="0" y="0"/>
          <a:chExt cx="0" cy="0"/>
        </a:xfrm>
      </p:grpSpPr>
      <p:pic>
        <p:nvPicPr>
          <p:cNvPr id="12" name="Picture 11" descr="A picture containing text, vector graphics&#10;&#10;Description automatically generated">
            <a:extLst>
              <a:ext uri="{FF2B5EF4-FFF2-40B4-BE49-F238E27FC236}">
                <a16:creationId xmlns:a16="http://schemas.microsoft.com/office/drawing/2014/main" id="{277FC2F4-2133-BC41-AC00-D89D446AE7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27" name="Rectangle 26">
            <a:extLst>
              <a:ext uri="{FF2B5EF4-FFF2-40B4-BE49-F238E27FC236}">
                <a16:creationId xmlns:a16="http://schemas.microsoft.com/office/drawing/2014/main" id="{D5E7878C-47D7-D240-9D95-BBD7B448F002}"/>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426F17F-1F0A-3D49-B667-F57CB1D91984}"/>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70C66C-8F94-F749-A192-59AB27F9844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E6D4AA-C841-AA49-A975-DA0B2D7C3E37}"/>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 name="TextBox 1">
            <a:extLst>
              <a:ext uri="{FF2B5EF4-FFF2-40B4-BE49-F238E27FC236}">
                <a16:creationId xmlns:a16="http://schemas.microsoft.com/office/drawing/2014/main" id="{B1F392F7-AA95-40E6-930C-8210F3D82F52}"/>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2" name="TextBox 21">
            <a:extLst>
              <a:ext uri="{FF2B5EF4-FFF2-40B4-BE49-F238E27FC236}">
                <a16:creationId xmlns:a16="http://schemas.microsoft.com/office/drawing/2014/main" id="{9A2590D3-D27E-8A43-ACAC-438696AC4CDD}"/>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3" name="TextBox 22">
            <a:extLst>
              <a:ext uri="{FF2B5EF4-FFF2-40B4-BE49-F238E27FC236}">
                <a16:creationId xmlns:a16="http://schemas.microsoft.com/office/drawing/2014/main" id="{EDA8527C-3446-2447-8368-66705AD0BD3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6" name="TextBox 25">
            <a:extLst>
              <a:ext uri="{FF2B5EF4-FFF2-40B4-BE49-F238E27FC236}">
                <a16:creationId xmlns:a16="http://schemas.microsoft.com/office/drawing/2014/main" id="{22952281-1A2B-D340-B4F1-8E975C34D49F}"/>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315621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aysInvestinStock">
    <p:spTree>
      <p:nvGrpSpPr>
        <p:cNvPr id="1" name=""/>
        <p:cNvGrpSpPr/>
        <p:nvPr/>
      </p:nvGrpSpPr>
      <p:grpSpPr>
        <a:xfrm>
          <a:off x="0" y="0"/>
          <a:ext cx="0" cy="0"/>
          <a:chOff x="0" y="0"/>
          <a:chExt cx="0" cy="0"/>
        </a:xfrm>
      </p:grpSpPr>
      <p:pic>
        <p:nvPicPr>
          <p:cNvPr id="30" name="Picture 29" descr="A picture containing text, vector graphics&#10;&#10;Description automatically generated">
            <a:extLst>
              <a:ext uri="{FF2B5EF4-FFF2-40B4-BE49-F238E27FC236}">
                <a16:creationId xmlns:a16="http://schemas.microsoft.com/office/drawing/2014/main" id="{F875844E-EA92-8F44-AC29-BD297B7072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2" name="Rectangle 21">
            <a:extLst>
              <a:ext uri="{FF2B5EF4-FFF2-40B4-BE49-F238E27FC236}">
                <a16:creationId xmlns:a16="http://schemas.microsoft.com/office/drawing/2014/main" id="{B5C976B3-0CDC-9542-B8CA-7D00220D0BC8}"/>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B6B95BB-0312-F348-9A87-85F5968F7256}"/>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4B11C8-36D8-4A44-9319-20C9B54939F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C202101-8272-5A46-A152-59AD104E6953}"/>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2634130-88FB-754F-B6BA-5196FEE3B0C7}"/>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7" name="TextBox 26">
            <a:extLst>
              <a:ext uri="{FF2B5EF4-FFF2-40B4-BE49-F238E27FC236}">
                <a16:creationId xmlns:a16="http://schemas.microsoft.com/office/drawing/2014/main" id="{8D7D5375-5B1D-5343-898C-35973D80968F}"/>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8" name="TextBox 27">
            <a:extLst>
              <a:ext uri="{FF2B5EF4-FFF2-40B4-BE49-F238E27FC236}">
                <a16:creationId xmlns:a16="http://schemas.microsoft.com/office/drawing/2014/main" id="{6297ED01-0EF0-074F-9B8B-EBC2707BB47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9" name="TextBox 28">
            <a:extLst>
              <a:ext uri="{FF2B5EF4-FFF2-40B4-BE49-F238E27FC236}">
                <a16:creationId xmlns:a16="http://schemas.microsoft.com/office/drawing/2014/main" id="{BDE6549C-467B-F649-8DD6-20F99C294431}"/>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289012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BA_WaysInvestinBonds">
    <p:spTree>
      <p:nvGrpSpPr>
        <p:cNvPr id="1" name=""/>
        <p:cNvGrpSpPr/>
        <p:nvPr/>
      </p:nvGrpSpPr>
      <p:grpSpPr>
        <a:xfrm>
          <a:off x="0" y="0"/>
          <a:ext cx="0" cy="0"/>
          <a:chOff x="0" y="0"/>
          <a:chExt cx="0" cy="0"/>
        </a:xfrm>
      </p:grpSpPr>
      <p:pic>
        <p:nvPicPr>
          <p:cNvPr id="4" name="Picture 3" descr="A picture containing text, vector graphics&#10;&#10;Description automatically generated">
            <a:extLst>
              <a:ext uri="{FF2B5EF4-FFF2-40B4-BE49-F238E27FC236}">
                <a16:creationId xmlns:a16="http://schemas.microsoft.com/office/drawing/2014/main" id="{1D8DC6AB-1250-364A-A9EB-4C045C887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72922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6" name="Rectangle 35">
            <a:extLst>
              <a:ext uri="{FF2B5EF4-FFF2-40B4-BE49-F238E27FC236}">
                <a16:creationId xmlns:a16="http://schemas.microsoft.com/office/drawing/2014/main" id="{848FB25B-803C-0341-AE3C-CCFB94BACA98}"/>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815041C-1966-0046-A372-2A7B78DC8B95}"/>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F70D29F-3754-8F49-A5C8-CAC4E8EFE42D}"/>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FA57832-098E-464C-B050-3692B77E5461}"/>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CCC1093-1598-E94E-8306-7631A4CD16B0}"/>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41" name="TextBox 40">
            <a:extLst>
              <a:ext uri="{FF2B5EF4-FFF2-40B4-BE49-F238E27FC236}">
                <a16:creationId xmlns:a16="http://schemas.microsoft.com/office/drawing/2014/main" id="{642A8C38-BE1F-1342-8218-A03629FB4ABC}"/>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42" name="TextBox 41">
            <a:extLst>
              <a:ext uri="{FF2B5EF4-FFF2-40B4-BE49-F238E27FC236}">
                <a16:creationId xmlns:a16="http://schemas.microsoft.com/office/drawing/2014/main" id="{A0EC3931-70D7-0141-9A55-00BA04FE25FA}"/>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43" name="TextBox 42">
            <a:extLst>
              <a:ext uri="{FF2B5EF4-FFF2-40B4-BE49-F238E27FC236}">
                <a16:creationId xmlns:a16="http://schemas.microsoft.com/office/drawing/2014/main" id="{956B8DE1-6452-EE4C-B30A-67E15D11B6FB}"/>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682304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aysInvestinBonds">
    <p:spTree>
      <p:nvGrpSpPr>
        <p:cNvPr id="1" name=""/>
        <p:cNvGrpSpPr/>
        <p:nvPr/>
      </p:nvGrpSpPr>
      <p:grpSpPr>
        <a:xfrm>
          <a:off x="0" y="0"/>
          <a:ext cx="0" cy="0"/>
          <a:chOff x="0" y="0"/>
          <a:chExt cx="0" cy="0"/>
        </a:xfrm>
      </p:grpSpPr>
      <p:pic>
        <p:nvPicPr>
          <p:cNvPr id="27" name="Picture 26" descr="A picture containing text, vector graphics&#10;&#10;Description automatically generated">
            <a:extLst>
              <a:ext uri="{FF2B5EF4-FFF2-40B4-BE49-F238E27FC236}">
                <a16:creationId xmlns:a16="http://schemas.microsoft.com/office/drawing/2014/main" id="{26478646-D75D-8446-87EF-5944CFF45F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69493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7" name="Rectangle 16">
            <a:extLst>
              <a:ext uri="{FF2B5EF4-FFF2-40B4-BE49-F238E27FC236}">
                <a16:creationId xmlns:a16="http://schemas.microsoft.com/office/drawing/2014/main" id="{865F6ADF-CA10-6742-B2C2-7EA780BCBACD}"/>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F6AC81C-2AD2-A145-8148-C09CA4476C78}"/>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AFDEF2-4855-DD47-8CE2-670F3B3A3A52}"/>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62F778-5079-674D-BAEF-08A6D5B03D44}"/>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455E7F5-5416-AE42-9C08-CE783A97D8ED}"/>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23" name="TextBox 22">
            <a:extLst>
              <a:ext uri="{FF2B5EF4-FFF2-40B4-BE49-F238E27FC236}">
                <a16:creationId xmlns:a16="http://schemas.microsoft.com/office/drawing/2014/main" id="{AB7D635C-9132-AC45-B191-0CE21898AFD9}"/>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24" name="TextBox 23">
            <a:extLst>
              <a:ext uri="{FF2B5EF4-FFF2-40B4-BE49-F238E27FC236}">
                <a16:creationId xmlns:a16="http://schemas.microsoft.com/office/drawing/2014/main" id="{A20CB3A2-2139-D74E-BF73-CDF51381C01F}"/>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25" name="TextBox 24">
            <a:extLst>
              <a:ext uri="{FF2B5EF4-FFF2-40B4-BE49-F238E27FC236}">
                <a16:creationId xmlns:a16="http://schemas.microsoft.com/office/drawing/2014/main" id="{A1A582EF-B39B-D945-992B-0E2B74940B21}"/>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1586688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BA_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and are used in portfolios to help diversify and provide predictable income.</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 and generally low returns. </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and a relatively safe source of stable returns.</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3260066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and are used in portfolios to help diversify and provide predictable income.</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 and generally low returns. </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and a relatively safe source of stable returns.</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4013738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BA_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18" name="Group 17">
            <a:extLst>
              <a:ext uri="{FF2B5EF4-FFF2-40B4-BE49-F238E27FC236}">
                <a16:creationId xmlns:a16="http://schemas.microsoft.com/office/drawing/2014/main" id="{E2E938B1-5F16-B44A-8298-407C02B09245}"/>
              </a:ext>
            </a:extLst>
          </p:cNvPr>
          <p:cNvGrpSpPr/>
          <p:nvPr userDrawn="1"/>
        </p:nvGrpSpPr>
        <p:grpSpPr>
          <a:xfrm>
            <a:off x="4590822" y="2168425"/>
            <a:ext cx="7264275" cy="3304779"/>
            <a:chOff x="4590822" y="2168425"/>
            <a:chExt cx="7264275" cy="3304779"/>
          </a:xfrm>
        </p:grpSpPr>
        <p:grpSp>
          <p:nvGrpSpPr>
            <p:cNvPr id="19" name="Group 18">
              <a:extLst>
                <a:ext uri="{FF2B5EF4-FFF2-40B4-BE49-F238E27FC236}">
                  <a16:creationId xmlns:a16="http://schemas.microsoft.com/office/drawing/2014/main" id="{337D7475-0143-A741-8E30-7CBCA829AA55}"/>
                </a:ext>
              </a:extLst>
            </p:cNvPr>
            <p:cNvGrpSpPr/>
            <p:nvPr userDrawn="1"/>
          </p:nvGrpSpPr>
          <p:grpSpPr>
            <a:xfrm>
              <a:off x="4590822" y="2547203"/>
              <a:ext cx="7264275" cy="2926001"/>
              <a:chOff x="4590822" y="2547203"/>
              <a:chExt cx="7264275" cy="2926001"/>
            </a:xfrm>
          </p:grpSpPr>
          <p:grpSp>
            <p:nvGrpSpPr>
              <p:cNvPr id="21" name="Group 20">
                <a:extLst>
                  <a:ext uri="{FF2B5EF4-FFF2-40B4-BE49-F238E27FC236}">
                    <a16:creationId xmlns:a16="http://schemas.microsoft.com/office/drawing/2014/main" id="{52391FE1-AC80-7D41-AD05-D9CCC260DB50}"/>
                  </a:ext>
                </a:extLst>
              </p:cNvPr>
              <p:cNvGrpSpPr/>
              <p:nvPr userDrawn="1"/>
            </p:nvGrpSpPr>
            <p:grpSpPr>
              <a:xfrm flipH="1">
                <a:off x="9024731" y="2602389"/>
                <a:ext cx="628887" cy="341983"/>
                <a:chOff x="6791435" y="2602389"/>
                <a:chExt cx="628887" cy="341983"/>
              </a:xfrm>
            </p:grpSpPr>
            <p:cxnSp>
              <p:nvCxnSpPr>
                <p:cNvPr id="49" name="Straight Connector 48">
                  <a:extLst>
                    <a:ext uri="{FF2B5EF4-FFF2-40B4-BE49-F238E27FC236}">
                      <a16:creationId xmlns:a16="http://schemas.microsoft.com/office/drawing/2014/main" id="{AE5DC67F-C7BE-BC47-BA9C-50675B00F1FF}"/>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6EA4C10-A540-084A-94FB-9E572308BD13}"/>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51" name="Oval 50">
                  <a:extLst>
                    <a:ext uri="{FF2B5EF4-FFF2-40B4-BE49-F238E27FC236}">
                      <a16:creationId xmlns:a16="http://schemas.microsoft.com/office/drawing/2014/main" id="{ED025125-43C2-9346-A4B0-E99DDF0A5AC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0B0DFAE3-059D-F648-9719-2D0DBCED3542}"/>
                  </a:ext>
                </a:extLst>
              </p:cNvPr>
              <p:cNvGrpSpPr/>
              <p:nvPr userDrawn="1"/>
            </p:nvGrpSpPr>
            <p:grpSpPr>
              <a:xfrm rot="10800000">
                <a:off x="9024732" y="4418192"/>
                <a:ext cx="628887" cy="341983"/>
                <a:chOff x="6791435" y="2602389"/>
                <a:chExt cx="628887" cy="341983"/>
              </a:xfrm>
            </p:grpSpPr>
            <p:cxnSp>
              <p:nvCxnSpPr>
                <p:cNvPr id="46" name="Straight Connector 45">
                  <a:extLst>
                    <a:ext uri="{FF2B5EF4-FFF2-40B4-BE49-F238E27FC236}">
                      <a16:creationId xmlns:a16="http://schemas.microsoft.com/office/drawing/2014/main" id="{9BFB7F66-D545-6341-A913-95D46B0EED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09C0BC7-1A66-BA48-B268-3DFBBD20E58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D2741BBB-D42B-C944-BBD4-1C1FEA7BD7A3}"/>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E34AFBAA-6747-9245-8AD3-18E3CFF31FBB}"/>
                  </a:ext>
                </a:extLst>
              </p:cNvPr>
              <p:cNvGrpSpPr/>
              <p:nvPr userDrawn="1"/>
            </p:nvGrpSpPr>
            <p:grpSpPr>
              <a:xfrm>
                <a:off x="6791434" y="2602389"/>
                <a:ext cx="628887" cy="341983"/>
                <a:chOff x="6791435" y="2602389"/>
                <a:chExt cx="628887" cy="341983"/>
              </a:xfrm>
            </p:grpSpPr>
            <p:cxnSp>
              <p:nvCxnSpPr>
                <p:cNvPr id="43" name="Straight Connector 42">
                  <a:extLst>
                    <a:ext uri="{FF2B5EF4-FFF2-40B4-BE49-F238E27FC236}">
                      <a16:creationId xmlns:a16="http://schemas.microsoft.com/office/drawing/2014/main" id="{55A44DDF-3DA0-3C4E-8CA1-6895CF2E88E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181D8C0-3352-3949-9AEB-223A62FBCFA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825AC205-9E49-D648-BA4C-1CBA8192674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A96D7E87-F9CE-F24D-94E5-C8D825D105EA}"/>
                  </a:ext>
                </a:extLst>
              </p:cNvPr>
              <p:cNvGrpSpPr/>
              <p:nvPr userDrawn="1"/>
            </p:nvGrpSpPr>
            <p:grpSpPr>
              <a:xfrm>
                <a:off x="9734355" y="2547203"/>
                <a:ext cx="2053507" cy="1168374"/>
                <a:chOff x="9734355" y="2547203"/>
                <a:chExt cx="2053507" cy="1168374"/>
              </a:xfrm>
            </p:grpSpPr>
            <p:sp>
              <p:nvSpPr>
                <p:cNvPr id="41" name="Rectangle 40">
                  <a:extLst>
                    <a:ext uri="{FF2B5EF4-FFF2-40B4-BE49-F238E27FC236}">
                      <a16:creationId xmlns:a16="http://schemas.microsoft.com/office/drawing/2014/main" id="{AEF197AE-3E96-EC46-AC31-F2A52C2B80C6}"/>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42" name="Rectangle 41">
                  <a:extLst>
                    <a:ext uri="{FF2B5EF4-FFF2-40B4-BE49-F238E27FC236}">
                      <a16:creationId xmlns:a16="http://schemas.microsoft.com/office/drawing/2014/main" id="{815B4500-2135-8D4E-869E-FB9180428D60}"/>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5" name="Group 24">
                <a:extLst>
                  <a:ext uri="{FF2B5EF4-FFF2-40B4-BE49-F238E27FC236}">
                    <a16:creationId xmlns:a16="http://schemas.microsoft.com/office/drawing/2014/main" id="{C3276BFF-CC8F-EF46-BECC-96947B9C9FFB}"/>
                  </a:ext>
                </a:extLst>
              </p:cNvPr>
              <p:cNvGrpSpPr/>
              <p:nvPr userDrawn="1"/>
            </p:nvGrpSpPr>
            <p:grpSpPr>
              <a:xfrm>
                <a:off x="4590822" y="2547203"/>
                <a:ext cx="2187978" cy="1043080"/>
                <a:chOff x="4590822" y="2547203"/>
                <a:chExt cx="2187978" cy="1043080"/>
              </a:xfrm>
            </p:grpSpPr>
            <p:sp>
              <p:nvSpPr>
                <p:cNvPr id="39" name="Rectangle 38">
                  <a:extLst>
                    <a:ext uri="{FF2B5EF4-FFF2-40B4-BE49-F238E27FC236}">
                      <a16:creationId xmlns:a16="http://schemas.microsoft.com/office/drawing/2014/main" id="{35F0A4A5-DC9A-2349-B590-763F5480EB9C}"/>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40" name="Rectangle 39">
                  <a:extLst>
                    <a:ext uri="{FF2B5EF4-FFF2-40B4-BE49-F238E27FC236}">
                      <a16:creationId xmlns:a16="http://schemas.microsoft.com/office/drawing/2014/main" id="{394932A0-7C60-F149-99AA-699AA0D37A2A}"/>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6" name="Group 25">
                <a:extLst>
                  <a:ext uri="{FF2B5EF4-FFF2-40B4-BE49-F238E27FC236}">
                    <a16:creationId xmlns:a16="http://schemas.microsoft.com/office/drawing/2014/main" id="{D5B58A95-8DCE-8949-A69C-37AC5173921F}"/>
                  </a:ext>
                </a:extLst>
              </p:cNvPr>
              <p:cNvGrpSpPr/>
              <p:nvPr userDrawn="1"/>
            </p:nvGrpSpPr>
            <p:grpSpPr>
              <a:xfrm>
                <a:off x="9667119" y="4548723"/>
                <a:ext cx="2187978" cy="704336"/>
                <a:chOff x="9667119" y="4548723"/>
                <a:chExt cx="2187978" cy="704336"/>
              </a:xfrm>
            </p:grpSpPr>
            <p:sp>
              <p:nvSpPr>
                <p:cNvPr id="37" name="Rectangle 36">
                  <a:extLst>
                    <a:ext uri="{FF2B5EF4-FFF2-40B4-BE49-F238E27FC236}">
                      <a16:creationId xmlns:a16="http://schemas.microsoft.com/office/drawing/2014/main" id="{AD4E9B04-AF68-3547-AC9C-F0195A001CB2}"/>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38" name="Rectangle 37">
                  <a:extLst>
                    <a:ext uri="{FF2B5EF4-FFF2-40B4-BE49-F238E27FC236}">
                      <a16:creationId xmlns:a16="http://schemas.microsoft.com/office/drawing/2014/main" id="{1C93B18F-D5DD-5B4A-B446-5194C4D43E1F}"/>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7" name="Group 26">
                <a:extLst>
                  <a:ext uri="{FF2B5EF4-FFF2-40B4-BE49-F238E27FC236}">
                    <a16:creationId xmlns:a16="http://schemas.microsoft.com/office/drawing/2014/main" id="{5077007A-A773-5647-8812-884E9AF6EEA2}"/>
                  </a:ext>
                </a:extLst>
              </p:cNvPr>
              <p:cNvGrpSpPr/>
              <p:nvPr userDrawn="1"/>
            </p:nvGrpSpPr>
            <p:grpSpPr>
              <a:xfrm>
                <a:off x="4590822" y="4548723"/>
                <a:ext cx="2187978" cy="924481"/>
                <a:chOff x="4590822" y="4548723"/>
                <a:chExt cx="2187978" cy="924481"/>
              </a:xfrm>
            </p:grpSpPr>
            <p:sp>
              <p:nvSpPr>
                <p:cNvPr id="35" name="Rectangle 34">
                  <a:extLst>
                    <a:ext uri="{FF2B5EF4-FFF2-40B4-BE49-F238E27FC236}">
                      <a16:creationId xmlns:a16="http://schemas.microsoft.com/office/drawing/2014/main" id="{3462C6CE-94CA-0942-89C1-923FACD1382F}"/>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36" name="Rectangle 35">
                  <a:extLst>
                    <a:ext uri="{FF2B5EF4-FFF2-40B4-BE49-F238E27FC236}">
                      <a16:creationId xmlns:a16="http://schemas.microsoft.com/office/drawing/2014/main" id="{B5F73E03-8F89-B141-8DCA-2D72C134837F}"/>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8" name="Group 27">
                <a:extLst>
                  <a:ext uri="{FF2B5EF4-FFF2-40B4-BE49-F238E27FC236}">
                    <a16:creationId xmlns:a16="http://schemas.microsoft.com/office/drawing/2014/main" id="{187D195E-7762-0B40-A58D-14035FB672E7}"/>
                  </a:ext>
                </a:extLst>
              </p:cNvPr>
              <p:cNvGrpSpPr/>
              <p:nvPr userDrawn="1"/>
            </p:nvGrpSpPr>
            <p:grpSpPr>
              <a:xfrm rot="10800000" flipH="1">
                <a:off x="6791435" y="4418192"/>
                <a:ext cx="628887" cy="341983"/>
                <a:chOff x="6791435" y="2602389"/>
                <a:chExt cx="628887" cy="341983"/>
              </a:xfrm>
            </p:grpSpPr>
            <p:cxnSp>
              <p:nvCxnSpPr>
                <p:cNvPr id="30" name="Straight Connector 29">
                  <a:extLst>
                    <a:ext uri="{FF2B5EF4-FFF2-40B4-BE49-F238E27FC236}">
                      <a16:creationId xmlns:a16="http://schemas.microsoft.com/office/drawing/2014/main" id="{911CCF7C-4B4B-984E-AB94-F2173F5BE2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EF18415-AC48-E04D-AA8E-712AFF0CBD31}"/>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DABB7183-4E1E-4544-91C1-902B42CC2455}"/>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Oval 28">
                <a:extLst>
                  <a:ext uri="{FF2B5EF4-FFF2-40B4-BE49-F238E27FC236}">
                    <a16:creationId xmlns:a16="http://schemas.microsoft.com/office/drawing/2014/main" id="{C6074F06-2665-0C40-9BDC-120CCB1B3F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 name="Picture 19" descr="A picture containing text&#10;&#10;Description automatically generated">
              <a:extLst>
                <a:ext uri="{FF2B5EF4-FFF2-40B4-BE49-F238E27FC236}">
                  <a16:creationId xmlns:a16="http://schemas.microsoft.com/office/drawing/2014/main" id="{2F269AA0-72BC-8044-BBC1-8930F081E8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3861622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41" name="Group 40">
            <a:extLst>
              <a:ext uri="{FF2B5EF4-FFF2-40B4-BE49-F238E27FC236}">
                <a16:creationId xmlns:a16="http://schemas.microsoft.com/office/drawing/2014/main" id="{5C9488F5-C07A-7E4A-B43A-A2F9E2A8F6C9}"/>
              </a:ext>
            </a:extLst>
          </p:cNvPr>
          <p:cNvGrpSpPr/>
          <p:nvPr userDrawn="1"/>
        </p:nvGrpSpPr>
        <p:grpSpPr>
          <a:xfrm>
            <a:off x="4590822" y="2168425"/>
            <a:ext cx="7264275" cy="3304779"/>
            <a:chOff x="4590822" y="2168425"/>
            <a:chExt cx="7264275" cy="3304779"/>
          </a:xfrm>
        </p:grpSpPr>
        <p:grpSp>
          <p:nvGrpSpPr>
            <p:cNvPr id="42" name="Group 41">
              <a:extLst>
                <a:ext uri="{FF2B5EF4-FFF2-40B4-BE49-F238E27FC236}">
                  <a16:creationId xmlns:a16="http://schemas.microsoft.com/office/drawing/2014/main" id="{1B9B6212-4D80-E54B-BB47-FE9F8E811EE3}"/>
                </a:ext>
              </a:extLst>
            </p:cNvPr>
            <p:cNvGrpSpPr/>
            <p:nvPr userDrawn="1"/>
          </p:nvGrpSpPr>
          <p:grpSpPr>
            <a:xfrm>
              <a:off x="4590822" y="2547203"/>
              <a:ext cx="7264275" cy="2926001"/>
              <a:chOff x="4590822" y="2547203"/>
              <a:chExt cx="7264275" cy="2926001"/>
            </a:xfrm>
          </p:grpSpPr>
          <p:grpSp>
            <p:nvGrpSpPr>
              <p:cNvPr id="46" name="Group 45">
                <a:extLst>
                  <a:ext uri="{FF2B5EF4-FFF2-40B4-BE49-F238E27FC236}">
                    <a16:creationId xmlns:a16="http://schemas.microsoft.com/office/drawing/2014/main" id="{4AA1DCB6-4923-1A43-83ED-BDB9835A7055}"/>
                  </a:ext>
                </a:extLst>
              </p:cNvPr>
              <p:cNvGrpSpPr/>
              <p:nvPr userDrawn="1"/>
            </p:nvGrpSpPr>
            <p:grpSpPr>
              <a:xfrm flipH="1">
                <a:off x="9024731" y="2602389"/>
                <a:ext cx="628887" cy="341983"/>
                <a:chOff x="6791435" y="2602389"/>
                <a:chExt cx="628887" cy="341983"/>
              </a:xfrm>
            </p:grpSpPr>
            <p:cxnSp>
              <p:nvCxnSpPr>
                <p:cNvPr id="101" name="Straight Connector 100">
                  <a:extLst>
                    <a:ext uri="{FF2B5EF4-FFF2-40B4-BE49-F238E27FC236}">
                      <a16:creationId xmlns:a16="http://schemas.microsoft.com/office/drawing/2014/main" id="{10AC073E-BA39-C043-9F6D-E3692A92F35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13988EBE-2AC5-9743-BEFF-BC7972B7DEF7}"/>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3" name="Oval 102">
                  <a:extLst>
                    <a:ext uri="{FF2B5EF4-FFF2-40B4-BE49-F238E27FC236}">
                      <a16:creationId xmlns:a16="http://schemas.microsoft.com/office/drawing/2014/main" id="{13411B81-B4D0-194B-8AC8-11F9259E69CA}"/>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71F5AEC7-F327-AD43-8F9E-6C534DFA9C4D}"/>
                  </a:ext>
                </a:extLst>
              </p:cNvPr>
              <p:cNvGrpSpPr/>
              <p:nvPr userDrawn="1"/>
            </p:nvGrpSpPr>
            <p:grpSpPr>
              <a:xfrm rot="10800000">
                <a:off x="9024732" y="4418192"/>
                <a:ext cx="628887" cy="341983"/>
                <a:chOff x="6791435" y="2602389"/>
                <a:chExt cx="628887" cy="341983"/>
              </a:xfrm>
            </p:grpSpPr>
            <p:cxnSp>
              <p:nvCxnSpPr>
                <p:cNvPr id="98" name="Straight Connector 97">
                  <a:extLst>
                    <a:ext uri="{FF2B5EF4-FFF2-40B4-BE49-F238E27FC236}">
                      <a16:creationId xmlns:a16="http://schemas.microsoft.com/office/drawing/2014/main" id="{4BC3C8A9-CB69-3249-A7C4-2B57784113B1}"/>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F86696A-4834-FF43-9D6F-E244B9F9A68A}"/>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a16="http://schemas.microsoft.com/office/drawing/2014/main" id="{CD501779-C3C1-6142-8EBE-9A4F3855DA82}"/>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674292C0-E407-6C49-BDBA-3B3AAB4B07B7}"/>
                  </a:ext>
                </a:extLst>
              </p:cNvPr>
              <p:cNvGrpSpPr/>
              <p:nvPr userDrawn="1"/>
            </p:nvGrpSpPr>
            <p:grpSpPr>
              <a:xfrm>
                <a:off x="6791434" y="2602389"/>
                <a:ext cx="628887" cy="341983"/>
                <a:chOff x="6791435" y="2602389"/>
                <a:chExt cx="628887" cy="341983"/>
              </a:xfrm>
            </p:grpSpPr>
            <p:cxnSp>
              <p:nvCxnSpPr>
                <p:cNvPr id="90" name="Straight Connector 89">
                  <a:extLst>
                    <a:ext uri="{FF2B5EF4-FFF2-40B4-BE49-F238E27FC236}">
                      <a16:creationId xmlns:a16="http://schemas.microsoft.com/office/drawing/2014/main" id="{6F404D7F-3AED-5048-89F2-2DE16093056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CA300A1-9F5F-2D40-B1ED-50A4D993427F}"/>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97" name="Oval 96">
                  <a:extLst>
                    <a:ext uri="{FF2B5EF4-FFF2-40B4-BE49-F238E27FC236}">
                      <a16:creationId xmlns:a16="http://schemas.microsoft.com/office/drawing/2014/main" id="{51A0DB06-5819-F544-BFAC-411B22BD0E27}"/>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BAE40BC8-4E1A-324D-9C98-8A71EC16A07D}"/>
                  </a:ext>
                </a:extLst>
              </p:cNvPr>
              <p:cNvGrpSpPr/>
              <p:nvPr userDrawn="1"/>
            </p:nvGrpSpPr>
            <p:grpSpPr>
              <a:xfrm>
                <a:off x="9734355" y="2547203"/>
                <a:ext cx="2053507" cy="1168374"/>
                <a:chOff x="9734355" y="2547203"/>
                <a:chExt cx="2053507" cy="1168374"/>
              </a:xfrm>
            </p:grpSpPr>
            <p:sp>
              <p:nvSpPr>
                <p:cNvPr id="88" name="Rectangle 87">
                  <a:extLst>
                    <a:ext uri="{FF2B5EF4-FFF2-40B4-BE49-F238E27FC236}">
                      <a16:creationId xmlns:a16="http://schemas.microsoft.com/office/drawing/2014/main" id="{5CB494D9-3B61-5242-8457-DF0DAD74370E}"/>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89" name="Rectangle 88">
                  <a:extLst>
                    <a:ext uri="{FF2B5EF4-FFF2-40B4-BE49-F238E27FC236}">
                      <a16:creationId xmlns:a16="http://schemas.microsoft.com/office/drawing/2014/main" id="{1A5E6F9F-79EA-824C-98BC-8BBC8E1D6DBE}"/>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2" name="Group 51">
                <a:extLst>
                  <a:ext uri="{FF2B5EF4-FFF2-40B4-BE49-F238E27FC236}">
                    <a16:creationId xmlns:a16="http://schemas.microsoft.com/office/drawing/2014/main" id="{CAFB8395-B76B-F74A-94EB-C1A3399883A9}"/>
                  </a:ext>
                </a:extLst>
              </p:cNvPr>
              <p:cNvGrpSpPr/>
              <p:nvPr userDrawn="1"/>
            </p:nvGrpSpPr>
            <p:grpSpPr>
              <a:xfrm>
                <a:off x="4590822" y="2547203"/>
                <a:ext cx="2187978" cy="1043080"/>
                <a:chOff x="4590822" y="2547203"/>
                <a:chExt cx="2187978" cy="1043080"/>
              </a:xfrm>
            </p:grpSpPr>
            <p:sp>
              <p:nvSpPr>
                <p:cNvPr id="86" name="Rectangle 85">
                  <a:extLst>
                    <a:ext uri="{FF2B5EF4-FFF2-40B4-BE49-F238E27FC236}">
                      <a16:creationId xmlns:a16="http://schemas.microsoft.com/office/drawing/2014/main" id="{53BC9859-13C4-F244-8A11-FF4CA19423D0}"/>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87" name="Rectangle 86">
                  <a:extLst>
                    <a:ext uri="{FF2B5EF4-FFF2-40B4-BE49-F238E27FC236}">
                      <a16:creationId xmlns:a16="http://schemas.microsoft.com/office/drawing/2014/main" id="{1D29E1EC-9EED-774C-BEF5-7427FC62E53B}"/>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7" name="Group 56">
                <a:extLst>
                  <a:ext uri="{FF2B5EF4-FFF2-40B4-BE49-F238E27FC236}">
                    <a16:creationId xmlns:a16="http://schemas.microsoft.com/office/drawing/2014/main" id="{6615E5C2-583A-1548-AC55-9788CC454387}"/>
                  </a:ext>
                </a:extLst>
              </p:cNvPr>
              <p:cNvGrpSpPr/>
              <p:nvPr userDrawn="1"/>
            </p:nvGrpSpPr>
            <p:grpSpPr>
              <a:xfrm>
                <a:off x="9667119" y="4548723"/>
                <a:ext cx="2187978" cy="704336"/>
                <a:chOff x="9667119" y="4548723"/>
                <a:chExt cx="2187978" cy="704336"/>
              </a:xfrm>
            </p:grpSpPr>
            <p:sp>
              <p:nvSpPr>
                <p:cNvPr id="84" name="Rectangle 83">
                  <a:extLst>
                    <a:ext uri="{FF2B5EF4-FFF2-40B4-BE49-F238E27FC236}">
                      <a16:creationId xmlns:a16="http://schemas.microsoft.com/office/drawing/2014/main" id="{C002462D-3BFD-3248-965C-4F25517D628F}"/>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85" name="Rectangle 84">
                  <a:extLst>
                    <a:ext uri="{FF2B5EF4-FFF2-40B4-BE49-F238E27FC236}">
                      <a16:creationId xmlns:a16="http://schemas.microsoft.com/office/drawing/2014/main" id="{8B14A13D-8E04-DC41-99FC-751D7840D528}"/>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8" name="Group 57">
                <a:extLst>
                  <a:ext uri="{FF2B5EF4-FFF2-40B4-BE49-F238E27FC236}">
                    <a16:creationId xmlns:a16="http://schemas.microsoft.com/office/drawing/2014/main" id="{AC18E552-0BDE-F244-86F3-0AA6D10D8ED0}"/>
                  </a:ext>
                </a:extLst>
              </p:cNvPr>
              <p:cNvGrpSpPr/>
              <p:nvPr userDrawn="1"/>
            </p:nvGrpSpPr>
            <p:grpSpPr>
              <a:xfrm>
                <a:off x="4590822" y="4548723"/>
                <a:ext cx="2187978" cy="924481"/>
                <a:chOff x="4590822" y="4548723"/>
                <a:chExt cx="2187978" cy="924481"/>
              </a:xfrm>
            </p:grpSpPr>
            <p:sp>
              <p:nvSpPr>
                <p:cNvPr id="82" name="Rectangle 81">
                  <a:extLst>
                    <a:ext uri="{FF2B5EF4-FFF2-40B4-BE49-F238E27FC236}">
                      <a16:creationId xmlns:a16="http://schemas.microsoft.com/office/drawing/2014/main" id="{6E66B382-9564-7444-8D9F-03023448A94E}"/>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83" name="Rectangle 82">
                  <a:extLst>
                    <a:ext uri="{FF2B5EF4-FFF2-40B4-BE49-F238E27FC236}">
                      <a16:creationId xmlns:a16="http://schemas.microsoft.com/office/drawing/2014/main" id="{78123AD2-337B-BB40-A74C-67A00D6E0670}"/>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67" name="Group 66">
                <a:extLst>
                  <a:ext uri="{FF2B5EF4-FFF2-40B4-BE49-F238E27FC236}">
                    <a16:creationId xmlns:a16="http://schemas.microsoft.com/office/drawing/2014/main" id="{CCC11B95-9466-D24E-B55E-9DEC09EC2A47}"/>
                  </a:ext>
                </a:extLst>
              </p:cNvPr>
              <p:cNvGrpSpPr/>
              <p:nvPr userDrawn="1"/>
            </p:nvGrpSpPr>
            <p:grpSpPr>
              <a:xfrm rot="10800000" flipH="1">
                <a:off x="6791435" y="4418192"/>
                <a:ext cx="628887" cy="341983"/>
                <a:chOff x="6791435" y="2602389"/>
                <a:chExt cx="628887" cy="341983"/>
              </a:xfrm>
            </p:grpSpPr>
            <p:cxnSp>
              <p:nvCxnSpPr>
                <p:cNvPr id="69" name="Straight Connector 68">
                  <a:extLst>
                    <a:ext uri="{FF2B5EF4-FFF2-40B4-BE49-F238E27FC236}">
                      <a16:creationId xmlns:a16="http://schemas.microsoft.com/office/drawing/2014/main" id="{A12CC225-9DB8-E748-BE14-46ABE85BBB8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FA8B601-A9B8-9A41-AC82-9C167F0671A5}"/>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8C9BFB75-812A-9647-8363-9B9AB6850F41}"/>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8" name="Oval 67">
                <a:extLst>
                  <a:ext uri="{FF2B5EF4-FFF2-40B4-BE49-F238E27FC236}">
                    <a16:creationId xmlns:a16="http://schemas.microsoft.com/office/drawing/2014/main" id="{38F3F276-2E40-D641-B87F-53FF3FCD84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5" name="Picture 44" descr="A picture containing text&#10;&#10;Description automatically generated">
              <a:extLst>
                <a:ext uri="{FF2B5EF4-FFF2-40B4-BE49-F238E27FC236}">
                  <a16:creationId xmlns:a16="http://schemas.microsoft.com/office/drawing/2014/main" id="{5D8090F1-40B2-D84B-B71C-2D3B369E78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3921477866"/>
      </p:ext>
    </p:extLst>
  </p:cSld>
  <p:clrMapOvr>
    <a:masterClrMapping/>
  </p:clrMapOvr>
  <p:extLst>
    <p:ext uri="{DCECCB84-F9BA-43D5-87BE-67443E8EF086}">
      <p15:sldGuideLst xmlns:p15="http://schemas.microsoft.com/office/powerpoint/2012/main">
        <p15:guide id="1" pos="2928">
          <p15:clr>
            <a:srgbClr val="FBAE40"/>
          </p15:clr>
        </p15:guide>
        <p15:guide id="2" pos="7416">
          <p15:clr>
            <a:srgbClr val="FBAE40"/>
          </p15:clr>
        </p15:guide>
        <p15:guide id="3" orient="horz" pos="3480">
          <p15:clr>
            <a:srgbClr val="FBAE40"/>
          </p15:clr>
        </p15:guide>
        <p15:guide id="4" orient="horz" pos="12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BA_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a:t>
            </a:r>
            <a:br>
              <a:rPr lang="en-US" sz="1400" dirty="0">
                <a:latin typeface="Georgia" panose="02040502050405020303" pitchFamily="18" charset="0"/>
              </a:rPr>
            </a:br>
            <a:r>
              <a:rPr lang="en-US" sz="1400" dirty="0">
                <a:latin typeface="Georgia" panose="02040502050405020303" pitchFamily="18" charset="0"/>
              </a:rPr>
              <a:t>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1229361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     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3409442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BA_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 </a:t>
            </a:r>
            <a:r>
              <a:rPr lang="en-US" sz="1200" u="none" dirty="0">
                <a:solidFill>
                  <a:schemeClr val="tx1"/>
                </a:solidFill>
              </a:rPr>
              <a:t>401(k) plan.</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6" name="TextBox 25">
            <a:extLst>
              <a:ext uri="{FF2B5EF4-FFF2-40B4-BE49-F238E27FC236}">
                <a16:creationId xmlns:a16="http://schemas.microsoft.com/office/drawing/2014/main" id="{BBD8231E-CD4A-4A0B-94C5-A889305816CE}"/>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29" name="Chart 28">
            <a:extLst>
              <a:ext uri="{FF2B5EF4-FFF2-40B4-BE49-F238E27FC236}">
                <a16:creationId xmlns:a16="http://schemas.microsoft.com/office/drawing/2014/main" id="{A5CA566C-0576-4162-9349-1488820C6461}"/>
              </a:ext>
            </a:extLst>
          </p:cNvPr>
          <p:cNvGraphicFramePr/>
          <p:nvPr userDrawn="1">
            <p:extLst>
              <p:ext uri="{D42A27DB-BD31-4B8C-83A1-F6EECF244321}">
                <p14:modId xmlns:p14="http://schemas.microsoft.com/office/powerpoint/2010/main" val="4273971919"/>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EAAAD9D4-5E7C-42D1-AC5A-EA61DD915DC1}"/>
              </a:ext>
            </a:extLst>
          </p:cNvPr>
          <p:cNvGraphicFramePr/>
          <p:nvPr userDrawn="1">
            <p:extLst>
              <p:ext uri="{D42A27DB-BD31-4B8C-83A1-F6EECF244321}">
                <p14:modId xmlns:p14="http://schemas.microsoft.com/office/powerpoint/2010/main" val="3570780331"/>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1" name="Chart 30">
            <a:extLst>
              <a:ext uri="{FF2B5EF4-FFF2-40B4-BE49-F238E27FC236}">
                <a16:creationId xmlns:a16="http://schemas.microsoft.com/office/drawing/2014/main" id="{9A6F2D0F-B8A1-447B-95A9-2FD443BC71B2}"/>
              </a:ext>
            </a:extLst>
          </p:cNvPr>
          <p:cNvGraphicFramePr/>
          <p:nvPr userDrawn="1">
            <p:extLst>
              <p:ext uri="{D42A27DB-BD31-4B8C-83A1-F6EECF244321}">
                <p14:modId xmlns:p14="http://schemas.microsoft.com/office/powerpoint/2010/main" val="924142171"/>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32" name="TextBox 31">
            <a:extLst>
              <a:ext uri="{FF2B5EF4-FFF2-40B4-BE49-F238E27FC236}">
                <a16:creationId xmlns:a16="http://schemas.microsoft.com/office/drawing/2014/main" id="{E06FA8B7-6962-436D-8DC3-71CC6E621F58}"/>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33" name="TextBox 32">
            <a:extLst>
              <a:ext uri="{FF2B5EF4-FFF2-40B4-BE49-F238E27FC236}">
                <a16:creationId xmlns:a16="http://schemas.microsoft.com/office/drawing/2014/main" id="{2022B7AB-D38B-477A-99AC-CD0223FDA8D9}"/>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34" name="TextBox 33">
            <a:extLst>
              <a:ext uri="{FF2B5EF4-FFF2-40B4-BE49-F238E27FC236}">
                <a16:creationId xmlns:a16="http://schemas.microsoft.com/office/drawing/2014/main" id="{AC6A29A8-32B3-48C3-98AF-66CC51F3EE1A}"/>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35" name="Rectangle 34">
            <a:extLst>
              <a:ext uri="{FF2B5EF4-FFF2-40B4-BE49-F238E27FC236}">
                <a16:creationId xmlns:a16="http://schemas.microsoft.com/office/drawing/2014/main" id="{BC1B14C9-C99D-4710-8A8B-7755437230CA}"/>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06D3F0FC-A563-4DBD-8184-991B65404DAF}"/>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41" name="Rectangle 40">
            <a:extLst>
              <a:ext uri="{FF2B5EF4-FFF2-40B4-BE49-F238E27FC236}">
                <a16:creationId xmlns:a16="http://schemas.microsoft.com/office/drawing/2014/main" id="{B2B39704-45C8-46B6-ACDA-A96DD61D2344}"/>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2" name="TextBox 41">
            <a:extLst>
              <a:ext uri="{FF2B5EF4-FFF2-40B4-BE49-F238E27FC236}">
                <a16:creationId xmlns:a16="http://schemas.microsoft.com/office/drawing/2014/main" id="{A1141449-7347-4AAB-8B1F-5CB7354DC96F}"/>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44" name="Rectangle 43">
            <a:extLst>
              <a:ext uri="{FF2B5EF4-FFF2-40B4-BE49-F238E27FC236}">
                <a16:creationId xmlns:a16="http://schemas.microsoft.com/office/drawing/2014/main" id="{0CFB373E-5062-47BE-8874-5B263E7B6BA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5" name="TextBox 44">
            <a:extLst>
              <a:ext uri="{FF2B5EF4-FFF2-40B4-BE49-F238E27FC236}">
                <a16:creationId xmlns:a16="http://schemas.microsoft.com/office/drawing/2014/main" id="{E0C3C954-63E3-41E2-B6CA-27710588A87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46" name="Arrow: Right 45">
            <a:extLst>
              <a:ext uri="{FF2B5EF4-FFF2-40B4-BE49-F238E27FC236}">
                <a16:creationId xmlns:a16="http://schemas.microsoft.com/office/drawing/2014/main" id="{34374491-7EEE-423F-AFC9-D41421A4BA06}"/>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04647AD-A591-4BCA-A548-871104BB6C0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8" name="TextBox 47">
            <a:extLst>
              <a:ext uri="{FF2B5EF4-FFF2-40B4-BE49-F238E27FC236}">
                <a16:creationId xmlns:a16="http://schemas.microsoft.com/office/drawing/2014/main" id="{939EC239-13FB-44D0-903E-4CB80BEF789C}"/>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49" name="TextBox 48">
            <a:extLst>
              <a:ext uri="{FF2B5EF4-FFF2-40B4-BE49-F238E27FC236}">
                <a16:creationId xmlns:a16="http://schemas.microsoft.com/office/drawing/2014/main" id="{721994DA-91B1-41A0-B4EC-1B28C868E4F3}"/>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50" name="TextBox 49">
            <a:extLst>
              <a:ext uri="{FF2B5EF4-FFF2-40B4-BE49-F238E27FC236}">
                <a16:creationId xmlns:a16="http://schemas.microsoft.com/office/drawing/2014/main" id="{BB446DB6-2895-4437-8B63-9356773BFA9C}"/>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854820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t>
            </a:r>
            <a:r>
              <a:rPr lang="en-US" sz="1200" u="none" dirty="0">
                <a:solidFill>
                  <a:schemeClr val="tx1"/>
                </a:solidFill>
              </a:rPr>
              <a:t>a 401(k) plan</a:t>
            </a:r>
            <a:r>
              <a:rPr lang="en-US" sz="1200" dirty="0"/>
              <a:t>.</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635A0B5A-D381-4BA0-A4ED-0DAED2942991}"/>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6" name="Chart 5">
            <a:extLst>
              <a:ext uri="{FF2B5EF4-FFF2-40B4-BE49-F238E27FC236}">
                <a16:creationId xmlns:a16="http://schemas.microsoft.com/office/drawing/2014/main" id="{127F4135-A45D-458F-94E1-94B10E814283}"/>
              </a:ext>
            </a:extLst>
          </p:cNvPr>
          <p:cNvGraphicFramePr/>
          <p:nvPr userDrawn="1">
            <p:extLst>
              <p:ext uri="{D42A27DB-BD31-4B8C-83A1-F6EECF244321}">
                <p14:modId xmlns:p14="http://schemas.microsoft.com/office/powerpoint/2010/main" val="994302226"/>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6F4396C-DD5F-4A4E-AF8B-460DC166871D}"/>
              </a:ext>
            </a:extLst>
          </p:cNvPr>
          <p:cNvGraphicFramePr/>
          <p:nvPr userDrawn="1">
            <p:extLst>
              <p:ext uri="{D42A27DB-BD31-4B8C-83A1-F6EECF244321}">
                <p14:modId xmlns:p14="http://schemas.microsoft.com/office/powerpoint/2010/main" val="3113577094"/>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000664EF-B524-4971-9B32-785AFEE75E68}"/>
              </a:ext>
            </a:extLst>
          </p:cNvPr>
          <p:cNvGraphicFramePr/>
          <p:nvPr userDrawn="1">
            <p:extLst>
              <p:ext uri="{D42A27DB-BD31-4B8C-83A1-F6EECF244321}">
                <p14:modId xmlns:p14="http://schemas.microsoft.com/office/powerpoint/2010/main" val="3887179842"/>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15E37789-823E-44F7-98C8-37B942B07ED0}"/>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27" name="TextBox 26">
            <a:extLst>
              <a:ext uri="{FF2B5EF4-FFF2-40B4-BE49-F238E27FC236}">
                <a16:creationId xmlns:a16="http://schemas.microsoft.com/office/drawing/2014/main" id="{A7988C23-7DE5-47D5-A28E-A20AF470BD8C}"/>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28" name="TextBox 27">
            <a:extLst>
              <a:ext uri="{FF2B5EF4-FFF2-40B4-BE49-F238E27FC236}">
                <a16:creationId xmlns:a16="http://schemas.microsoft.com/office/drawing/2014/main" id="{C695417D-F6B4-4D0F-BA0A-92800F072694}"/>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20" name="Rectangle 19">
            <a:extLst>
              <a:ext uri="{FF2B5EF4-FFF2-40B4-BE49-F238E27FC236}">
                <a16:creationId xmlns:a16="http://schemas.microsoft.com/office/drawing/2014/main" id="{AE8BA518-5F4A-4F94-832A-4ACAF1B4F8F2}"/>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C9DB04BD-06B2-45FF-98A0-1E5C5812425E}"/>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37" name="Rectangle 36">
            <a:extLst>
              <a:ext uri="{FF2B5EF4-FFF2-40B4-BE49-F238E27FC236}">
                <a16:creationId xmlns:a16="http://schemas.microsoft.com/office/drawing/2014/main" id="{D4AFCB4F-8DF1-415B-8160-BA1EEAF7BCC8}"/>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CB1B58E7-744E-4724-B599-61931BAC3F2B}"/>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39" name="Rectangle 38">
            <a:extLst>
              <a:ext uri="{FF2B5EF4-FFF2-40B4-BE49-F238E27FC236}">
                <a16:creationId xmlns:a16="http://schemas.microsoft.com/office/drawing/2014/main" id="{D41CA20E-92CF-43E6-A3B9-7788A1572B5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a:extLst>
              <a:ext uri="{FF2B5EF4-FFF2-40B4-BE49-F238E27FC236}">
                <a16:creationId xmlns:a16="http://schemas.microsoft.com/office/drawing/2014/main" id="{7BC6A8D6-5AC8-4526-817F-F4436837A3F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24" name="Arrow: Right 23">
            <a:extLst>
              <a:ext uri="{FF2B5EF4-FFF2-40B4-BE49-F238E27FC236}">
                <a16:creationId xmlns:a16="http://schemas.microsoft.com/office/drawing/2014/main" id="{B8CAFCF3-3407-461E-BC2D-FCE80AC54FB2}"/>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E3F7ED2-F304-42CF-A802-413940FDD41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3" name="TextBox 42">
            <a:extLst>
              <a:ext uri="{FF2B5EF4-FFF2-40B4-BE49-F238E27FC236}">
                <a16:creationId xmlns:a16="http://schemas.microsoft.com/office/drawing/2014/main" id="{D044B92C-31F4-4E96-A93B-7E5104E3171A}"/>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3" name="TextBox 2">
            <a:extLst>
              <a:ext uri="{FF2B5EF4-FFF2-40B4-BE49-F238E27FC236}">
                <a16:creationId xmlns:a16="http://schemas.microsoft.com/office/drawing/2014/main" id="{B81B6A8D-2746-4289-A63C-469CCFB95336}"/>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4" name="TextBox 3">
            <a:extLst>
              <a:ext uri="{FF2B5EF4-FFF2-40B4-BE49-F238E27FC236}">
                <a16:creationId xmlns:a16="http://schemas.microsoft.com/office/drawing/2014/main" id="{5A175072-E59C-4A19-9AA1-1A6B4024818F}"/>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3641528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BA_MaximizingS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91CE80-1EAC-CC4B-97F8-81155F9119F3}"/>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253174"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graphicFrame>
        <p:nvGraphicFramePr>
          <p:cNvPr id="13" name="Chart 12">
            <a:extLst>
              <a:ext uri="{FF2B5EF4-FFF2-40B4-BE49-F238E27FC236}">
                <a16:creationId xmlns:a16="http://schemas.microsoft.com/office/drawing/2014/main" id="{15788AFA-F66E-4BAE-B4AF-721D9EF2E498}"/>
              </a:ext>
            </a:extLst>
          </p:cNvPr>
          <p:cNvGraphicFramePr/>
          <p:nvPr userDrawn="1">
            <p:extLst>
              <p:ext uri="{D42A27DB-BD31-4B8C-83A1-F6EECF244321}">
                <p14:modId xmlns:p14="http://schemas.microsoft.com/office/powerpoint/2010/main" val="3388624077"/>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C0170C8C-585F-44BC-832C-3B007603A9BE}"/>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31" name="TextBox 30">
            <a:extLst>
              <a:ext uri="{FF2B5EF4-FFF2-40B4-BE49-F238E27FC236}">
                <a16:creationId xmlns:a16="http://schemas.microsoft.com/office/drawing/2014/main" id="{92279BF8-3AD4-4959-9484-039156385ECE}"/>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Tree>
    <p:extLst>
      <p:ext uri="{BB962C8B-B14F-4D97-AF65-F5344CB8AC3E}">
        <p14:creationId xmlns:p14="http://schemas.microsoft.com/office/powerpoint/2010/main" val="159577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ximizingS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156425"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
        <p:nvSpPr>
          <p:cNvPr id="12" name="Rectangle 11">
            <a:extLst>
              <a:ext uri="{FF2B5EF4-FFF2-40B4-BE49-F238E27FC236}">
                <a16:creationId xmlns:a16="http://schemas.microsoft.com/office/drawing/2014/main" id="{8864CE3A-BDC1-AF4F-AF2A-BDB41D36FFFC}"/>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a:extLst>
              <a:ext uri="{FF2B5EF4-FFF2-40B4-BE49-F238E27FC236}">
                <a16:creationId xmlns:a16="http://schemas.microsoft.com/office/drawing/2014/main" id="{0EEE8F23-F750-7041-BAEF-EEC69044677F}"/>
              </a:ext>
            </a:extLst>
          </p:cNvPr>
          <p:cNvGraphicFramePr/>
          <p:nvPr userDrawn="1">
            <p:extLst>
              <p:ext uri="{D42A27DB-BD31-4B8C-83A1-F6EECF244321}">
                <p14:modId xmlns:p14="http://schemas.microsoft.com/office/powerpoint/2010/main" val="392223144"/>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C2C3A525-A6C0-7F4A-9D18-652CBCA0EF6B}"/>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17" name="TextBox 16">
            <a:extLst>
              <a:ext uri="{FF2B5EF4-FFF2-40B4-BE49-F238E27FC236}">
                <a16:creationId xmlns:a16="http://schemas.microsoft.com/office/drawing/2014/main" id="{0F4454F9-79D8-7546-ACBB-A9EE825C0911}"/>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Tree>
    <p:extLst>
      <p:ext uri="{BB962C8B-B14F-4D97-AF65-F5344CB8AC3E}">
        <p14:creationId xmlns:p14="http://schemas.microsoft.com/office/powerpoint/2010/main" val="718279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BA_RetIncomeGa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7" name="Rectangle 26">
            <a:extLst>
              <a:ext uri="{FF2B5EF4-FFF2-40B4-BE49-F238E27FC236}">
                <a16:creationId xmlns:a16="http://schemas.microsoft.com/office/drawing/2014/main" id="{FF7C942E-16A4-874C-99F6-98CCEE91BF97}"/>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C5B25E7-47E9-8B40-A936-54CEF46DCFA3}"/>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E642284-3968-CA41-8BC3-56DC9ABBB83F}"/>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30" name="TextBox 29">
            <a:extLst>
              <a:ext uri="{FF2B5EF4-FFF2-40B4-BE49-F238E27FC236}">
                <a16:creationId xmlns:a16="http://schemas.microsoft.com/office/drawing/2014/main" id="{AA04CA2B-C2F1-1240-A4FF-111B6BAEA88F}"/>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36" name="TextBox 35">
            <a:extLst>
              <a:ext uri="{FF2B5EF4-FFF2-40B4-BE49-F238E27FC236}">
                <a16:creationId xmlns:a16="http://schemas.microsoft.com/office/drawing/2014/main" id="{386BA7EA-2035-8F40-BCCE-C01A8ED77A8B}"/>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7" name="Rectangle 36">
            <a:extLst>
              <a:ext uri="{FF2B5EF4-FFF2-40B4-BE49-F238E27FC236}">
                <a16:creationId xmlns:a16="http://schemas.microsoft.com/office/drawing/2014/main" id="{2B6BBA03-A6C3-9A45-9BA2-0F505EED9310}"/>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337E16D5-E381-FF4C-A109-77C8B785456E}"/>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4" name="Rectangle 43">
            <a:extLst>
              <a:ext uri="{FF2B5EF4-FFF2-40B4-BE49-F238E27FC236}">
                <a16:creationId xmlns:a16="http://schemas.microsoft.com/office/drawing/2014/main" id="{A0B8C72F-5E24-CB4A-8E3A-8C5EA41630B5}"/>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65A51C4-6AB3-E344-9AA3-6FAB54D1E1A8}"/>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46" name="TextBox 45">
            <a:extLst>
              <a:ext uri="{FF2B5EF4-FFF2-40B4-BE49-F238E27FC236}">
                <a16:creationId xmlns:a16="http://schemas.microsoft.com/office/drawing/2014/main" id="{D8626C87-A2C2-2741-9B13-E54A3E256F28}"/>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7" name="TextBox 46">
            <a:extLst>
              <a:ext uri="{FF2B5EF4-FFF2-40B4-BE49-F238E27FC236}">
                <a16:creationId xmlns:a16="http://schemas.microsoft.com/office/drawing/2014/main" id="{47BCB55D-D94F-AE4E-8BC6-58B84B7A7B47}"/>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48" name="Straight Connector 47">
            <a:extLst>
              <a:ext uri="{FF2B5EF4-FFF2-40B4-BE49-F238E27FC236}">
                <a16:creationId xmlns:a16="http://schemas.microsoft.com/office/drawing/2014/main" id="{2927BCD8-32BA-ED4D-827C-4552CA586FD5}"/>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44D0538-B5B6-FB47-9945-0ECC1491766C}"/>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50" name="Rectangle 49">
            <a:extLst>
              <a:ext uri="{FF2B5EF4-FFF2-40B4-BE49-F238E27FC236}">
                <a16:creationId xmlns:a16="http://schemas.microsoft.com/office/drawing/2014/main" id="{4D55D73B-3992-9144-A622-B1AE7B913E7A}"/>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79311FB-E6A6-794A-86B6-8678A9DFA7FE}"/>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A899C2AC-E4A2-274B-98FF-6258F7B2D62E}"/>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3" name="TextBox 52">
            <a:extLst>
              <a:ext uri="{FF2B5EF4-FFF2-40B4-BE49-F238E27FC236}">
                <a16:creationId xmlns:a16="http://schemas.microsoft.com/office/drawing/2014/main" id="{F0EB5D0E-D57F-3F45-BF92-95B5850E98DA}"/>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4" name="TextBox 53">
            <a:extLst>
              <a:ext uri="{FF2B5EF4-FFF2-40B4-BE49-F238E27FC236}">
                <a16:creationId xmlns:a16="http://schemas.microsoft.com/office/drawing/2014/main" id="{D810DC62-3367-E745-BF50-B14B733D0C0A}"/>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5" name="Straight Connector 54">
            <a:extLst>
              <a:ext uri="{FF2B5EF4-FFF2-40B4-BE49-F238E27FC236}">
                <a16:creationId xmlns:a16="http://schemas.microsoft.com/office/drawing/2014/main" id="{5DF77FD1-DE2D-0D4D-9817-0BA95C507328}"/>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3EEED34F-60E7-9842-89DE-FAF3A3686583}"/>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57" name="TextBox 56">
            <a:extLst>
              <a:ext uri="{FF2B5EF4-FFF2-40B4-BE49-F238E27FC236}">
                <a16:creationId xmlns:a16="http://schemas.microsoft.com/office/drawing/2014/main" id="{2624A913-277F-5C46-8002-13EDAF5DD805}"/>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4050428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tIncomeGap">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1D72A38-ADCE-AE48-AAF7-CB0F84FB149D}"/>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5AA75F3-0ED2-204F-8385-4F023B7E19EF}"/>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4E2BF59D-FE9B-4655-AE42-A2F59DC4F9EB}"/>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15" name="TextBox 14">
            <a:extLst>
              <a:ext uri="{FF2B5EF4-FFF2-40B4-BE49-F238E27FC236}">
                <a16:creationId xmlns:a16="http://schemas.microsoft.com/office/drawing/2014/main" id="{509AC39C-113B-43E7-8DCF-1B8DACE27A67}"/>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10" name="TextBox 9">
            <a:extLst>
              <a:ext uri="{FF2B5EF4-FFF2-40B4-BE49-F238E27FC236}">
                <a16:creationId xmlns:a16="http://schemas.microsoft.com/office/drawing/2014/main" id="{35A94441-6B26-454F-9317-BE9A8DC774D6}"/>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8" name="TextBox 37">
            <a:extLst>
              <a:ext uri="{FF2B5EF4-FFF2-40B4-BE49-F238E27FC236}">
                <a16:creationId xmlns:a16="http://schemas.microsoft.com/office/drawing/2014/main" id="{65552DD8-5E3F-4982-9A45-84E13D88A263}"/>
              </a:ext>
            </a:extLst>
          </p:cNvPr>
          <p:cNvSpPr txBox="1"/>
          <p:nvPr userDrawn="1"/>
        </p:nvSpPr>
        <p:spPr>
          <a:xfrm>
            <a:off x="13378777" y="3057473"/>
            <a:ext cx="1308471" cy="276999"/>
          </a:xfrm>
          <a:prstGeom prst="rect">
            <a:avLst/>
          </a:prstGeom>
          <a:noFill/>
        </p:spPr>
        <p:txBody>
          <a:bodyPr wrap="square" rtlCol="0">
            <a:spAutoFit/>
          </a:bodyPr>
          <a:lstStyle/>
          <a:p>
            <a:r>
              <a:rPr lang="en-US" sz="1200" b="1" dirty="0">
                <a:solidFill>
                  <a:schemeClr val="bg1"/>
                </a:solidFill>
              </a:rPr>
              <a:t>Total income</a:t>
            </a:r>
          </a:p>
        </p:txBody>
      </p:sp>
      <p:sp>
        <p:nvSpPr>
          <p:cNvPr id="47" name="Rectangle 46">
            <a:extLst>
              <a:ext uri="{FF2B5EF4-FFF2-40B4-BE49-F238E27FC236}">
                <a16:creationId xmlns:a16="http://schemas.microsoft.com/office/drawing/2014/main" id="{DDCEF4B1-F543-1747-A513-FADB2FE8FCB4}"/>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087EC93E-FED0-AB40-B965-5CE0B2F7D30F}"/>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9" name="Rectangle 48">
            <a:extLst>
              <a:ext uri="{FF2B5EF4-FFF2-40B4-BE49-F238E27FC236}">
                <a16:creationId xmlns:a16="http://schemas.microsoft.com/office/drawing/2014/main" id="{E6D3B4DC-7E29-0D48-9E37-6E3D6B96DFE3}"/>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56040616-7D92-B946-B5A9-AE144EAD0805}"/>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51" name="TextBox 50">
            <a:extLst>
              <a:ext uri="{FF2B5EF4-FFF2-40B4-BE49-F238E27FC236}">
                <a16:creationId xmlns:a16="http://schemas.microsoft.com/office/drawing/2014/main" id="{0BC9650B-DC78-504B-97E7-50781BBE2054}"/>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2" name="TextBox 41">
            <a:extLst>
              <a:ext uri="{FF2B5EF4-FFF2-40B4-BE49-F238E27FC236}">
                <a16:creationId xmlns:a16="http://schemas.microsoft.com/office/drawing/2014/main" id="{93218D8E-2DDE-4BB8-BDD5-1F06932A3020}"/>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11" name="Straight Connector 10">
            <a:extLst>
              <a:ext uri="{FF2B5EF4-FFF2-40B4-BE49-F238E27FC236}">
                <a16:creationId xmlns:a16="http://schemas.microsoft.com/office/drawing/2014/main" id="{56DEAB57-DE23-F64A-B571-420B20CA2A3D}"/>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E3CBCC16-EA73-7B42-B9DE-244AE427B15B}"/>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40" name="Rectangle 39">
            <a:extLst>
              <a:ext uri="{FF2B5EF4-FFF2-40B4-BE49-F238E27FC236}">
                <a16:creationId xmlns:a16="http://schemas.microsoft.com/office/drawing/2014/main" id="{2604A896-7B22-1448-9F88-D492F3855F77}"/>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97069AC8-CD38-9D43-994C-FAF252A24215}"/>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ACB3EA1-7CE2-0043-8E65-2E3874C338D0}"/>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4" name="TextBox 53">
            <a:extLst>
              <a:ext uri="{FF2B5EF4-FFF2-40B4-BE49-F238E27FC236}">
                <a16:creationId xmlns:a16="http://schemas.microsoft.com/office/drawing/2014/main" id="{674974C5-045D-A745-97EA-EE5F24682FE1}"/>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5" name="TextBox 54">
            <a:extLst>
              <a:ext uri="{FF2B5EF4-FFF2-40B4-BE49-F238E27FC236}">
                <a16:creationId xmlns:a16="http://schemas.microsoft.com/office/drawing/2014/main" id="{8A554048-B36B-9949-8E15-DEB08F5E5D55}"/>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7" name="Straight Connector 56">
            <a:extLst>
              <a:ext uri="{FF2B5EF4-FFF2-40B4-BE49-F238E27FC236}">
                <a16:creationId xmlns:a16="http://schemas.microsoft.com/office/drawing/2014/main" id="{FCA5890C-FEC4-244C-91EE-886ED67FE79C}"/>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19222F84-59D8-5642-A6D6-D4B83BAB8305}"/>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61" name="TextBox 60">
            <a:extLst>
              <a:ext uri="{FF2B5EF4-FFF2-40B4-BE49-F238E27FC236}">
                <a16:creationId xmlns:a16="http://schemas.microsoft.com/office/drawing/2014/main" id="{969626B2-C2EA-A847-BF6A-D51386569050}"/>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4942505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BA_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300489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38838931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BA_Inflat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041D9A-46F9-9840-84D7-7C5D6F7838C7}"/>
              </a:ext>
            </a:extLst>
          </p:cNvPr>
          <p:cNvSpPr/>
          <p:nvPr userDrawn="1"/>
        </p:nvSpPr>
        <p:spPr>
          <a:xfrm>
            <a:off x="3515242" y="2012921"/>
            <a:ext cx="8194646"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Inflation</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2337143"/>
            <a:ext cx="2600395" cy="3228961"/>
          </a:xfrm>
          <a:prstGeom prst="rect">
            <a:avLst/>
          </a:prstGeom>
          <a:noFill/>
        </p:spPr>
        <p:txBody>
          <a:bodyPr wrap="square" rtlCol="0">
            <a:spAutoFit/>
          </a:bodyPr>
          <a:lstStyle/>
          <a:p>
            <a:pPr>
              <a:lnSpc>
                <a:spcPct val="114000"/>
              </a:lnSpc>
            </a:pPr>
            <a:r>
              <a:rPr lang="en-US" sz="1200" dirty="0"/>
              <a:t>Inflation is when currency loses its spending power, usually because of a rise in the costs of goods and services over a period of time.</a:t>
            </a:r>
          </a:p>
          <a:p>
            <a:pPr>
              <a:lnSpc>
                <a:spcPct val="114000"/>
              </a:lnSpc>
            </a:pPr>
            <a:endParaRPr lang="en-US" sz="1200" dirty="0"/>
          </a:p>
          <a:p>
            <a:pPr>
              <a:lnSpc>
                <a:spcPct val="114000"/>
              </a:lnSpc>
            </a:pPr>
            <a:r>
              <a:rPr lang="en-US" sz="1200" dirty="0"/>
              <a:t>Although inflation can be alarming, it is part of a market cycle. Investments can be affected negatively or positively depending on their type. A well-rounded portfolio should include hedges against inflation. A financial advisor can help you determine which may be right for your time horizon, circumstances, and goals.</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0" name="TextBox 19">
            <a:extLst>
              <a:ext uri="{FF2B5EF4-FFF2-40B4-BE49-F238E27FC236}">
                <a16:creationId xmlns:a16="http://schemas.microsoft.com/office/drawing/2014/main" id="{B5BA31F6-7EA7-DC4D-8F84-AF0E71C4602D}"/>
              </a:ext>
            </a:extLst>
          </p:cNvPr>
          <p:cNvSpPr txBox="1"/>
          <p:nvPr userDrawn="1"/>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sp>
        <p:nvSpPr>
          <p:cNvPr id="21" name="TextBox 20">
            <a:extLst>
              <a:ext uri="{FF2B5EF4-FFF2-40B4-BE49-F238E27FC236}">
                <a16:creationId xmlns:a16="http://schemas.microsoft.com/office/drawing/2014/main" id="{2F11DCFF-F298-F249-A547-39B1D233E465}"/>
              </a:ext>
            </a:extLst>
          </p:cNvPr>
          <p:cNvSpPr txBox="1"/>
          <p:nvPr userDrawn="1"/>
        </p:nvSpPr>
        <p:spPr>
          <a:xfrm>
            <a:off x="3569746" y="1705144"/>
            <a:ext cx="8088085" cy="307777"/>
          </a:xfrm>
          <a:prstGeom prst="rect">
            <a:avLst/>
          </a:prstGeom>
          <a:noFill/>
        </p:spPr>
        <p:txBody>
          <a:bodyPr wrap="square" lIns="0" rtlCol="0">
            <a:spAutoFit/>
          </a:bodyPr>
          <a:lstStyle/>
          <a:p>
            <a:r>
              <a:rPr lang="en-US" sz="1400" dirty="0">
                <a:latin typeface="Georgia" panose="02040502050405020303" pitchFamily="18" charset="0"/>
              </a:rPr>
              <a:t>U.S. inflation rate, 2000</a:t>
            </a:r>
            <a:r>
              <a:rPr lang="en-US" sz="1400" dirty="0">
                <a:latin typeface="Georgia" panose="02040502050405020303" pitchFamily="18" charset="0"/>
                <a:sym typeface="Symbol" panose="05050102010706020507" pitchFamily="18" charset="2"/>
              </a:rPr>
              <a:t></a:t>
            </a:r>
            <a:r>
              <a:rPr lang="en-US" sz="1400" dirty="0">
                <a:latin typeface="Georgia" panose="02040502050405020303" pitchFamily="18" charset="0"/>
              </a:rPr>
              <a:t>2020</a:t>
            </a:r>
          </a:p>
        </p:txBody>
      </p:sp>
      <p:graphicFrame>
        <p:nvGraphicFramePr>
          <p:cNvPr id="22" name="Chart 21">
            <a:extLst>
              <a:ext uri="{FF2B5EF4-FFF2-40B4-BE49-F238E27FC236}">
                <a16:creationId xmlns:a16="http://schemas.microsoft.com/office/drawing/2014/main" id="{7E026B4D-4CAA-9943-A9A5-26B6F2BCCB3E}"/>
              </a:ext>
            </a:extLst>
          </p:cNvPr>
          <p:cNvGraphicFramePr/>
          <p:nvPr userDrawn="1">
            <p:extLst>
              <p:ext uri="{D42A27DB-BD31-4B8C-83A1-F6EECF244321}">
                <p14:modId xmlns:p14="http://schemas.microsoft.com/office/powerpoint/2010/main" val="3434474781"/>
              </p:ext>
            </p:extLst>
          </p:nvPr>
        </p:nvGraphicFramePr>
        <p:xfrm>
          <a:off x="3684260" y="2465944"/>
          <a:ext cx="7865950" cy="3228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07155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la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Inflation</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2337143"/>
            <a:ext cx="2600395" cy="3228961"/>
          </a:xfrm>
          <a:prstGeom prst="rect">
            <a:avLst/>
          </a:prstGeom>
          <a:noFill/>
        </p:spPr>
        <p:txBody>
          <a:bodyPr wrap="square" rtlCol="0">
            <a:spAutoFit/>
          </a:bodyPr>
          <a:lstStyle/>
          <a:p>
            <a:pPr>
              <a:lnSpc>
                <a:spcPct val="114000"/>
              </a:lnSpc>
            </a:pPr>
            <a:r>
              <a:rPr lang="en-US" sz="1200" dirty="0"/>
              <a:t>Inflation is when currency loses its spending power, usually because of a rise in the costs of goods and services over a period of time.</a:t>
            </a:r>
          </a:p>
          <a:p>
            <a:pPr>
              <a:lnSpc>
                <a:spcPct val="114000"/>
              </a:lnSpc>
            </a:pPr>
            <a:endParaRPr lang="en-US" sz="1200" dirty="0"/>
          </a:p>
          <a:p>
            <a:pPr>
              <a:lnSpc>
                <a:spcPct val="114000"/>
              </a:lnSpc>
            </a:pPr>
            <a:r>
              <a:rPr lang="en-US" sz="1200" dirty="0"/>
              <a:t>Although inflation can be alarming, it is part of a market cycle. Investments can be affected negatively or positively depending on their type. A well-rounded portfolio should include hedges against inflation. A financial advisor can help you determine which may be right for your time horizon, circumstances, and goals.</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Rectangle 13">
            <a:extLst>
              <a:ext uri="{FF2B5EF4-FFF2-40B4-BE49-F238E27FC236}">
                <a16:creationId xmlns:a16="http://schemas.microsoft.com/office/drawing/2014/main" id="{3CAC118D-B8B7-FE42-8554-80E670CF282C}"/>
              </a:ext>
            </a:extLst>
          </p:cNvPr>
          <p:cNvSpPr/>
          <p:nvPr userDrawn="1"/>
        </p:nvSpPr>
        <p:spPr>
          <a:xfrm>
            <a:off x="3515242" y="2012921"/>
            <a:ext cx="8194646"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708C969-CDD5-C143-95F1-6A0EAA35F482}"/>
              </a:ext>
            </a:extLst>
          </p:cNvPr>
          <p:cNvSpPr txBox="1"/>
          <p:nvPr userDrawn="1"/>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sp>
        <p:nvSpPr>
          <p:cNvPr id="16" name="TextBox 15">
            <a:extLst>
              <a:ext uri="{FF2B5EF4-FFF2-40B4-BE49-F238E27FC236}">
                <a16:creationId xmlns:a16="http://schemas.microsoft.com/office/drawing/2014/main" id="{F34A75A2-83EA-1E4D-A9DA-C36E1336FEDA}"/>
              </a:ext>
            </a:extLst>
          </p:cNvPr>
          <p:cNvSpPr txBox="1"/>
          <p:nvPr userDrawn="1"/>
        </p:nvSpPr>
        <p:spPr>
          <a:xfrm>
            <a:off x="3569746" y="1705144"/>
            <a:ext cx="8088085" cy="307777"/>
          </a:xfrm>
          <a:prstGeom prst="rect">
            <a:avLst/>
          </a:prstGeom>
          <a:noFill/>
        </p:spPr>
        <p:txBody>
          <a:bodyPr wrap="square" lIns="0" rtlCol="0">
            <a:spAutoFit/>
          </a:bodyPr>
          <a:lstStyle/>
          <a:p>
            <a:r>
              <a:rPr lang="en-US" sz="1400" dirty="0">
                <a:latin typeface="Georgia" panose="02040502050405020303" pitchFamily="18" charset="0"/>
              </a:rPr>
              <a:t>U.S. inflation rate, 2000</a:t>
            </a:r>
            <a:r>
              <a:rPr lang="en-US" sz="1400" dirty="0">
                <a:latin typeface="Georgia" panose="02040502050405020303" pitchFamily="18" charset="0"/>
                <a:sym typeface="Symbol" panose="05050102010706020507" pitchFamily="18" charset="2"/>
              </a:rPr>
              <a:t></a:t>
            </a:r>
            <a:r>
              <a:rPr lang="en-US" sz="1400" dirty="0">
                <a:latin typeface="Georgia" panose="02040502050405020303" pitchFamily="18" charset="0"/>
              </a:rPr>
              <a:t>2020</a:t>
            </a:r>
          </a:p>
        </p:txBody>
      </p:sp>
      <p:graphicFrame>
        <p:nvGraphicFramePr>
          <p:cNvPr id="17" name="Chart 16">
            <a:extLst>
              <a:ext uri="{FF2B5EF4-FFF2-40B4-BE49-F238E27FC236}">
                <a16:creationId xmlns:a16="http://schemas.microsoft.com/office/drawing/2014/main" id="{492EADFE-335E-DA4E-94BD-EAA43CF9F4C4}"/>
              </a:ext>
            </a:extLst>
          </p:cNvPr>
          <p:cNvGraphicFramePr/>
          <p:nvPr userDrawn="1">
            <p:extLst>
              <p:ext uri="{D42A27DB-BD31-4B8C-83A1-F6EECF244321}">
                <p14:modId xmlns:p14="http://schemas.microsoft.com/office/powerpoint/2010/main" val="1216437099"/>
              </p:ext>
            </p:extLst>
          </p:nvPr>
        </p:nvGraphicFramePr>
        <p:xfrm>
          <a:off x="3684260" y="2465944"/>
          <a:ext cx="7865950" cy="3228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9861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BA_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79414724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10442645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71098"/>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36" name="Group 35">
            <a:extLst>
              <a:ext uri="{FF2B5EF4-FFF2-40B4-BE49-F238E27FC236}">
                <a16:creationId xmlns:a16="http://schemas.microsoft.com/office/drawing/2014/main" id="{032215F7-18AB-D740-A71E-2E8163D5D840}"/>
              </a:ext>
            </a:extLst>
          </p:cNvPr>
          <p:cNvGrpSpPr/>
          <p:nvPr userDrawn="1"/>
        </p:nvGrpSpPr>
        <p:grpSpPr>
          <a:xfrm>
            <a:off x="4487791" y="2376274"/>
            <a:ext cx="7286550" cy="3327748"/>
            <a:chOff x="4487791" y="2276637"/>
            <a:chExt cx="7286550" cy="3327748"/>
          </a:xfrm>
        </p:grpSpPr>
        <p:sp>
          <p:nvSpPr>
            <p:cNvPr id="31" name="TextBox 30">
              <a:extLst>
                <a:ext uri="{FF2B5EF4-FFF2-40B4-BE49-F238E27FC236}">
                  <a16:creationId xmlns:a16="http://schemas.microsoft.com/office/drawing/2014/main" id="{D67A261D-00CF-4C67-8E32-7C8EF6348121}"/>
                </a:ext>
              </a:extLst>
            </p:cNvPr>
            <p:cNvSpPr txBox="1"/>
            <p:nvPr userDrawn="1"/>
          </p:nvSpPr>
          <p:spPr>
            <a:xfrm>
              <a:off x="4487791" y="3141403"/>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
          <p:nvSpPr>
            <p:cNvPr id="16" name="TextBox 15">
              <a:extLst>
                <a:ext uri="{FF2B5EF4-FFF2-40B4-BE49-F238E27FC236}">
                  <a16:creationId xmlns:a16="http://schemas.microsoft.com/office/drawing/2014/main" id="{7301EFB0-1B9C-4B2C-BCC1-F1152B2D3AC1}"/>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32" name="Rectangle 31">
              <a:extLst>
                <a:ext uri="{FF2B5EF4-FFF2-40B4-BE49-F238E27FC236}">
                  <a16:creationId xmlns:a16="http://schemas.microsoft.com/office/drawing/2014/main" id="{0D76015B-21DE-5249-AA06-D96A268BCAFD}"/>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30" name="Rectangle 29">
              <a:extLst>
                <a:ext uri="{FF2B5EF4-FFF2-40B4-BE49-F238E27FC236}">
                  <a16:creationId xmlns:a16="http://schemas.microsoft.com/office/drawing/2014/main" id="{B707439C-193B-BC49-8C6F-B14867E754D9}"/>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33" name="Rectangle 32">
              <a:extLst>
                <a:ext uri="{FF2B5EF4-FFF2-40B4-BE49-F238E27FC236}">
                  <a16:creationId xmlns:a16="http://schemas.microsoft.com/office/drawing/2014/main" id="{2C164C3A-B38E-4244-ACAA-CE349D96B9A3}"/>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15" name="Group 14">
            <a:extLst>
              <a:ext uri="{FF2B5EF4-FFF2-40B4-BE49-F238E27FC236}">
                <a16:creationId xmlns:a16="http://schemas.microsoft.com/office/drawing/2014/main" id="{0303D45D-9F38-F447-8A9F-84FF699E39AF}"/>
              </a:ext>
            </a:extLst>
          </p:cNvPr>
          <p:cNvGrpSpPr/>
          <p:nvPr userDrawn="1"/>
        </p:nvGrpSpPr>
        <p:grpSpPr>
          <a:xfrm>
            <a:off x="6379219" y="1020129"/>
            <a:ext cx="3606982" cy="2596831"/>
            <a:chOff x="6266150" y="1562100"/>
            <a:chExt cx="4064124" cy="2925946"/>
          </a:xfrm>
        </p:grpSpPr>
        <p:sp>
          <p:nvSpPr>
            <p:cNvPr id="11" name="Oval 10">
              <a:extLst>
                <a:ext uri="{FF2B5EF4-FFF2-40B4-BE49-F238E27FC236}">
                  <a16:creationId xmlns:a16="http://schemas.microsoft.com/office/drawing/2014/main" id="{B3054ED9-4DEB-BE46-B779-53F4CDC94CA6}"/>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B55EA9C-1CFB-CC42-A2C0-8C980CCF3D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Tree>
    <p:extLst>
      <p:ext uri="{BB962C8B-B14F-4D97-AF65-F5344CB8AC3E}">
        <p14:creationId xmlns:p14="http://schemas.microsoft.com/office/powerpoint/2010/main" val="688845109"/>
      </p:ext>
    </p:extLst>
  </p:cSld>
  <p:clrMapOvr>
    <a:masterClrMapping/>
  </p:clrMapOvr>
  <p:extLst>
    <p:ext uri="{DCECCB84-F9BA-43D5-87BE-67443E8EF086}">
      <p15:sldGuideLst xmlns:p15="http://schemas.microsoft.com/office/powerpoint/2012/main">
        <p15:guide id="1" orient="horz" pos="3216">
          <p15:clr>
            <a:srgbClr val="FBAE40"/>
          </p15:clr>
        </p15:guide>
        <p15:guide id="2" orient="horz" pos="984">
          <p15:clr>
            <a:srgbClr val="FBAE40"/>
          </p15:clr>
        </p15:guide>
        <p15:guide id="3" orient="horz" pos="364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BA_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86935"/>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22" name="Group 21">
            <a:extLst>
              <a:ext uri="{FF2B5EF4-FFF2-40B4-BE49-F238E27FC236}">
                <a16:creationId xmlns:a16="http://schemas.microsoft.com/office/drawing/2014/main" id="{61DEF87A-3402-0D4E-B1C8-7481B3ECF0EA}"/>
              </a:ext>
            </a:extLst>
          </p:cNvPr>
          <p:cNvGrpSpPr/>
          <p:nvPr userDrawn="1"/>
        </p:nvGrpSpPr>
        <p:grpSpPr>
          <a:xfrm>
            <a:off x="4537036" y="2376274"/>
            <a:ext cx="7237305" cy="3327748"/>
            <a:chOff x="4537036" y="2276637"/>
            <a:chExt cx="7237305" cy="3327748"/>
          </a:xfrm>
        </p:grpSpPr>
        <p:sp>
          <p:nvSpPr>
            <p:cNvPr id="24" name="TextBox 23">
              <a:extLst>
                <a:ext uri="{FF2B5EF4-FFF2-40B4-BE49-F238E27FC236}">
                  <a16:creationId xmlns:a16="http://schemas.microsoft.com/office/drawing/2014/main" id="{72D38441-49A0-CB42-AAD0-141403A9431E}"/>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25" name="Rectangle 24">
              <a:extLst>
                <a:ext uri="{FF2B5EF4-FFF2-40B4-BE49-F238E27FC236}">
                  <a16:creationId xmlns:a16="http://schemas.microsoft.com/office/drawing/2014/main" id="{1B2ED6E8-57F5-A64B-9FE3-B096A7403ECC}"/>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26" name="Rectangle 25">
              <a:extLst>
                <a:ext uri="{FF2B5EF4-FFF2-40B4-BE49-F238E27FC236}">
                  <a16:creationId xmlns:a16="http://schemas.microsoft.com/office/drawing/2014/main" id="{245DDBF3-0877-8943-A954-5C27CF98B3B2}"/>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27" name="Rectangle 26">
              <a:extLst>
                <a:ext uri="{FF2B5EF4-FFF2-40B4-BE49-F238E27FC236}">
                  <a16:creationId xmlns:a16="http://schemas.microsoft.com/office/drawing/2014/main" id="{CF44BA44-01F4-644F-9BD0-DB69EE161411}"/>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30" name="Group 29">
            <a:extLst>
              <a:ext uri="{FF2B5EF4-FFF2-40B4-BE49-F238E27FC236}">
                <a16:creationId xmlns:a16="http://schemas.microsoft.com/office/drawing/2014/main" id="{BDA4D20A-0D38-CE46-870A-5F1C0F4DB9E6}"/>
              </a:ext>
            </a:extLst>
          </p:cNvPr>
          <p:cNvGrpSpPr/>
          <p:nvPr userDrawn="1"/>
        </p:nvGrpSpPr>
        <p:grpSpPr>
          <a:xfrm>
            <a:off x="6379219" y="1020129"/>
            <a:ext cx="3606982" cy="2596831"/>
            <a:chOff x="6266150" y="1562100"/>
            <a:chExt cx="4064124" cy="2925946"/>
          </a:xfrm>
        </p:grpSpPr>
        <p:sp>
          <p:nvSpPr>
            <p:cNvPr id="31" name="Oval 30">
              <a:extLst>
                <a:ext uri="{FF2B5EF4-FFF2-40B4-BE49-F238E27FC236}">
                  <a16:creationId xmlns:a16="http://schemas.microsoft.com/office/drawing/2014/main" id="{8E89478F-23F6-294D-B174-082C96F53AE8}"/>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F2B82F4D-94DB-8A4E-9D99-FCA543412A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
        <p:nvSpPr>
          <p:cNvPr id="17" name="TextBox 16">
            <a:extLst>
              <a:ext uri="{FF2B5EF4-FFF2-40B4-BE49-F238E27FC236}">
                <a16:creationId xmlns:a16="http://schemas.microsoft.com/office/drawing/2014/main" id="{45BD6F98-F3D1-436F-BFCB-75B83220E46F}"/>
              </a:ext>
            </a:extLst>
          </p:cNvPr>
          <p:cNvSpPr txBox="1"/>
          <p:nvPr userDrawn="1"/>
        </p:nvSpPr>
        <p:spPr>
          <a:xfrm>
            <a:off x="4487791" y="3241040"/>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Tree>
    <p:extLst>
      <p:ext uri="{BB962C8B-B14F-4D97-AF65-F5344CB8AC3E}">
        <p14:creationId xmlns:p14="http://schemas.microsoft.com/office/powerpoint/2010/main" val="64260015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C77233C-944B-2E46-A01E-FC3CD2423CDE}"/>
              </a:ext>
            </a:extLst>
          </p:cNvPr>
          <p:cNvCxnSpPr>
            <a:cxnSpLocks/>
          </p:cNvCxnSpPr>
          <p:nvPr/>
        </p:nvCxnSpPr>
        <p:spPr>
          <a:xfrm>
            <a:off x="325120" y="6362700"/>
            <a:ext cx="11460480" cy="0"/>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9226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645C96-5121-4211-BA2C-4878AAB752D1}"/>
              </a:ext>
            </a:extLst>
          </p:cNvPr>
          <p:cNvSpPr/>
          <p:nvPr/>
        </p:nvSpPr>
        <p:spPr>
          <a:xfrm>
            <a:off x="6578932" y="4096986"/>
            <a:ext cx="4845133" cy="35626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100" dirty="0">
                <a:cs typeface="Calibri" panose="020F0502020204030204" pitchFamily="34" charset="0"/>
              </a:rPr>
              <a:t>Used in portfolios to provide quick access to liquidity, and capital     </a:t>
            </a:r>
          </a:p>
          <a:p>
            <a:r>
              <a:rPr lang="en-US" sz="1100" dirty="0">
                <a:cs typeface="Calibri" panose="020F0502020204030204" pitchFamily="34" charset="0"/>
              </a:rPr>
              <a:t>preservation</a:t>
            </a:r>
            <a:r>
              <a:rPr lang="en-US" sz="1050" dirty="0">
                <a:latin typeface="Calibri" panose="020F0502020204030204" pitchFamily="34" charset="0"/>
                <a:cs typeface="Calibri" panose="020F0502020204030204" pitchFamily="34" charset="0"/>
              </a:rPr>
              <a:t>.</a:t>
            </a:r>
            <a:endParaRPr lang="en-US" sz="11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A2D6AFF-06A0-4B36-A1F8-3D96F9A6A0D1}"/>
              </a:ext>
            </a:extLst>
          </p:cNvPr>
          <p:cNvPicPr>
            <a:picLocks noChangeAspect="1"/>
          </p:cNvPicPr>
          <p:nvPr/>
        </p:nvPicPr>
        <p:blipFill>
          <a:blip r:embed="rId3"/>
          <a:stretch>
            <a:fillRect/>
          </a:stretch>
        </p:blipFill>
        <p:spPr>
          <a:xfrm>
            <a:off x="6450320" y="2433973"/>
            <a:ext cx="4938119" cy="897792"/>
          </a:xfrm>
          <a:prstGeom prst="rect">
            <a:avLst/>
          </a:prstGeom>
        </p:spPr>
      </p:pic>
    </p:spTree>
    <p:extLst>
      <p:ext uri="{BB962C8B-B14F-4D97-AF65-F5344CB8AC3E}">
        <p14:creationId xmlns:p14="http://schemas.microsoft.com/office/powerpoint/2010/main" val="3172790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7125C6-27EB-46A6-BA2F-D3BDA7CD5251}"/>
              </a:ext>
            </a:extLst>
          </p:cNvPr>
          <p:cNvSpPr/>
          <p:nvPr/>
        </p:nvSpPr>
        <p:spPr>
          <a:xfrm>
            <a:off x="358464" y="5953244"/>
            <a:ext cx="1781257" cy="215444"/>
          </a:xfrm>
          <a:prstGeom prst="rect">
            <a:avLst/>
          </a:prstGeom>
        </p:spPr>
        <p:txBody>
          <a:bodyPr wrap="none">
            <a:spAutoFit/>
          </a:bodyPr>
          <a:lstStyle/>
          <a:p>
            <a:pPr lvl="0"/>
            <a:r>
              <a:rPr lang="en-US" sz="800" dirty="0">
                <a:latin typeface="+mj-lt"/>
              </a:rPr>
              <a:t>SMRU 5049340  (Exp. 2/28/2029)</a:t>
            </a:r>
          </a:p>
        </p:txBody>
      </p:sp>
    </p:spTree>
    <p:extLst>
      <p:ext uri="{BB962C8B-B14F-4D97-AF65-F5344CB8AC3E}">
        <p14:creationId xmlns:p14="http://schemas.microsoft.com/office/powerpoint/2010/main" val="1852857965"/>
      </p:ext>
    </p:extLst>
  </p:cSld>
  <p:clrMapOvr>
    <a:masterClrMapping/>
  </p:clrMapOvr>
</p:sld>
</file>

<file path=ppt/theme/theme1.xml><?xml version="1.0" encoding="utf-8"?>
<a:theme xmlns:a="http://schemas.openxmlformats.org/drawingml/2006/main" name="EagleStrat">
  <a:themeElements>
    <a:clrScheme name="New York Life New Palette">
      <a:dk1>
        <a:sysClr val="windowText" lastClr="000000"/>
      </a:dk1>
      <a:lt1>
        <a:sysClr val="window" lastClr="FFFFFF"/>
      </a:lt1>
      <a:dk2>
        <a:srgbClr val="002D4E"/>
      </a:dk2>
      <a:lt2>
        <a:srgbClr val="B9CDE5"/>
      </a:lt2>
      <a:accent1>
        <a:srgbClr val="0A3C53"/>
      </a:accent1>
      <a:accent2>
        <a:srgbClr val="769870"/>
      </a:accent2>
      <a:accent3>
        <a:srgbClr val="6B6566"/>
      </a:accent3>
      <a:accent4>
        <a:srgbClr val="466E5A"/>
      </a:accent4>
      <a:accent5>
        <a:srgbClr val="D2653D"/>
      </a:accent5>
      <a:accent6>
        <a:srgbClr val="005A9B"/>
      </a:accent6>
      <a:hlink>
        <a:srgbClr val="A76936"/>
      </a:hlink>
      <a:folHlink>
        <a:srgbClr val="9FA19E"/>
      </a:folHlink>
    </a:clrScheme>
    <a:fontScheme name="Custom 2">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agleStrat" id="{E2D0E752-9DBC-42F5-A661-C2D1B870720D}" vid="{FF0D80DD-C98A-46D3-89AF-B9198D9F99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23</Words>
  <Application>Microsoft Office PowerPoint</Application>
  <PresentationFormat>Widescreen</PresentationFormat>
  <Paragraphs>5</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Effra</vt:lpstr>
      <vt:lpstr>Georgia</vt:lpstr>
      <vt:lpstr>Tahoma</vt:lpstr>
      <vt:lpstr>EagleStrat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Matthew P.</dc:creator>
  <cp:lastModifiedBy>Higgins, Sherry</cp:lastModifiedBy>
  <cp:revision>25</cp:revision>
  <dcterms:created xsi:type="dcterms:W3CDTF">2022-01-05T20:03:26Z</dcterms:created>
  <dcterms:modified xsi:type="dcterms:W3CDTF">2026-02-25T17:13:44Z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f0b5d98-aa4b-42ad-b5be-1e75bbcbb7d7_Enabled">
    <vt:lpwstr>true</vt:lpwstr>
  </property>
  <property fmtid="{D5CDD505-2E9C-101B-9397-08002B2CF9AE}" pid="3" name="MSIP_Label_8f0b5d98-aa4b-42ad-b5be-1e75bbcbb7d7_SetDate">
    <vt:lpwstr>2024-01-25T19:21:31Z</vt:lpwstr>
  </property>
  <property fmtid="{D5CDD505-2E9C-101B-9397-08002B2CF9AE}" pid="4" name="MSIP_Label_8f0b5d98-aa4b-42ad-b5be-1e75bbcbb7d7_Method">
    <vt:lpwstr>Standard</vt:lpwstr>
  </property>
  <property fmtid="{D5CDD505-2E9C-101B-9397-08002B2CF9AE}" pid="5" name="MSIP_Label_8f0b5d98-aa4b-42ad-b5be-1e75bbcbb7d7_Name">
    <vt:lpwstr>Internal-pilot</vt:lpwstr>
  </property>
  <property fmtid="{D5CDD505-2E9C-101B-9397-08002B2CF9AE}" pid="6" name="MSIP_Label_8f0b5d98-aa4b-42ad-b5be-1e75bbcbb7d7_SiteId">
    <vt:lpwstr>a651e8f0-93d2-41c2-88b6-e8c5a1ad2375</vt:lpwstr>
  </property>
  <property fmtid="{D5CDD505-2E9C-101B-9397-08002B2CF9AE}" pid="7" name="MSIP_Label_8f0b5d98-aa4b-42ad-b5be-1e75bbcbb7d7_ActionId">
    <vt:lpwstr>54960890-85ce-4ee2-83f6-fa867511118e</vt:lpwstr>
  </property>
  <property fmtid="{D5CDD505-2E9C-101B-9397-08002B2CF9AE}" pid="8" name="MSIP_Label_8f0b5d98-aa4b-42ad-b5be-1e75bbcbb7d7_ContentBits">
    <vt:lpwstr>0</vt:lpwstr>
  </property>
</Properties>
</file>